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3"/>
  </p:notesMasterIdLst>
  <p:handoutMasterIdLst>
    <p:handoutMasterId r:id="rId34"/>
  </p:handoutMasterIdLst>
  <p:sldIdLst>
    <p:sldId id="1779" r:id="rId7"/>
    <p:sldId id="739" r:id="rId8"/>
    <p:sldId id="1800" r:id="rId9"/>
    <p:sldId id="1798" r:id="rId10"/>
    <p:sldId id="1789" r:id="rId11"/>
    <p:sldId id="1719" r:id="rId12"/>
    <p:sldId id="1790" r:id="rId13"/>
    <p:sldId id="1784" r:id="rId14"/>
    <p:sldId id="1791" r:id="rId15"/>
    <p:sldId id="1785" r:id="rId16"/>
    <p:sldId id="1788" r:id="rId17"/>
    <p:sldId id="1792" r:id="rId18"/>
    <p:sldId id="1768" r:id="rId19"/>
    <p:sldId id="1794" r:id="rId20"/>
    <p:sldId id="1738" r:id="rId21"/>
    <p:sldId id="1734" r:id="rId22"/>
    <p:sldId id="1660" r:id="rId23"/>
    <p:sldId id="1740" r:id="rId24"/>
    <p:sldId id="1727" r:id="rId25"/>
    <p:sldId id="1730" r:id="rId26"/>
    <p:sldId id="1731" r:id="rId27"/>
    <p:sldId id="1729" r:id="rId28"/>
    <p:sldId id="1752" r:id="rId29"/>
    <p:sldId id="1799" r:id="rId30"/>
    <p:sldId id="1718" r:id="rId31"/>
    <p:sldId id="680" r:id="rId32"/>
  </p:sldIdLst>
  <p:sldSz cx="12196763" cy="6858000"/>
  <p:notesSz cx="6805613" cy="9939338"/>
  <p:custDataLst>
    <p:tags r:id="rId3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96291" autoAdjust="0"/>
  </p:normalViewPr>
  <p:slideViewPr>
    <p:cSldViewPr showGuides="1">
      <p:cViewPr varScale="1">
        <p:scale>
          <a:sx n="116" d="100"/>
          <a:sy n="116" d="100"/>
        </p:scale>
        <p:origin x="216"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2C295-D0F6-411D-9352-B119EEF759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2A66888-5D41-4BB9-AC31-80920C4CA711}">
      <dgm:prSet phldrT="[Text]" custT="1">
        <dgm:style>
          <a:lnRef idx="1">
            <a:schemeClr val="accent1"/>
          </a:lnRef>
          <a:fillRef idx="0">
            <a:schemeClr val="accent1"/>
          </a:fillRef>
          <a:effectRef idx="0">
            <a:schemeClr val="accent1"/>
          </a:effectRef>
          <a:fontRef idx="minor">
            <a:schemeClr val="tx1"/>
          </a:fontRef>
        </dgm:style>
      </dgm:prSet>
      <dgm:spPr>
        <a:solidFill>
          <a:schemeClr val="accent3">
            <a:lumMod val="20000"/>
            <a:lumOff val="80000"/>
          </a:schemeClr>
        </a:solidFill>
        <a:ln w="19050">
          <a:noFill/>
          <a:prstDash val="solid"/>
        </a:ln>
      </dgm:spPr>
      <dgm:t>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kern="1200" dirty="0">
              <a:solidFill>
                <a:schemeClr val="tx1"/>
              </a:solidFill>
              <a:latin typeface="Segoe UI"/>
              <a:ea typeface="+mn-ea"/>
              <a:cs typeface="+mn-cs"/>
            </a:rPr>
            <a:t>延迟</a:t>
          </a:r>
          <a:endParaRPr lang="en-US" sz="2100" kern="1200" dirty="0">
            <a:solidFill>
              <a:schemeClr val="tx1"/>
            </a:solidFill>
            <a:latin typeface="Segoe UI"/>
            <a:ea typeface="+mn-ea"/>
            <a:cs typeface="+mn-cs"/>
          </a:endParaRPr>
        </a:p>
      </dgm:t>
    </dgm:pt>
    <dgm:pt modelId="{5371445D-CAC1-45B5-BB6B-376472984E02}" type="parTrans" cxnId="{280AF8BA-EEE1-4162-AC2C-47E5091F3156}">
      <dgm:prSet/>
      <dgm:spPr/>
      <dgm:t>
        <a:bodyPr/>
        <a:lstStyle/>
        <a:p>
          <a:endParaRPr lang="en-US">
            <a:solidFill>
              <a:schemeClr val="tx1"/>
            </a:solidFill>
          </a:endParaRPr>
        </a:p>
      </dgm:t>
    </dgm:pt>
    <dgm:pt modelId="{1C53EBD7-7F0B-4C6D-9354-ED9373B910B6}" type="sibTrans" cxnId="{280AF8BA-EEE1-4162-AC2C-47E5091F3156}">
      <dgm:prSet/>
      <dgm:spPr/>
      <dgm:t>
        <a:bodyPr/>
        <a:lstStyle/>
        <a:p>
          <a:endParaRPr lang="en-US">
            <a:solidFill>
              <a:schemeClr val="tx1"/>
            </a:solidFill>
          </a:endParaRPr>
        </a:p>
      </dgm:t>
    </dgm:pt>
    <dgm:pt modelId="{EFB66EB0-6D56-4606-84C1-73A9AEB63D85}">
      <dgm:prSet phldrT="[Text]"/>
      <dgm:spPr>
        <a:solidFill>
          <a:schemeClr val="accent2">
            <a:lumMod val="10000"/>
            <a:lumOff val="90000"/>
          </a:schemeClr>
        </a:solidFill>
      </dgm:spPr>
      <dgm:t>
        <a:bodyPr/>
        <a:lstStyle/>
        <a:p>
          <a:r>
            <a:rPr lang="zh-CN" altLang="en-US" dirty="0">
              <a:solidFill>
                <a:schemeClr val="tx1"/>
              </a:solidFill>
            </a:rPr>
            <a:t>吞吐</a:t>
          </a:r>
          <a:endParaRPr lang="en-US" dirty="0">
            <a:solidFill>
              <a:schemeClr val="tx1"/>
            </a:solidFill>
          </a:endParaRPr>
        </a:p>
      </dgm:t>
    </dgm:pt>
    <dgm:pt modelId="{7598CBC6-2431-48CB-B7A9-1A05CCB28D02}" type="parTrans" cxnId="{A44027EE-0C28-4117-B06D-F83BBE2A270C}">
      <dgm:prSet/>
      <dgm:spPr/>
      <dgm:t>
        <a:bodyPr/>
        <a:lstStyle/>
        <a:p>
          <a:endParaRPr lang="en-US">
            <a:solidFill>
              <a:schemeClr val="tx1"/>
            </a:solidFill>
          </a:endParaRPr>
        </a:p>
      </dgm:t>
    </dgm:pt>
    <dgm:pt modelId="{CB6B9F45-B84B-4536-A5F4-24832DC5EB01}" type="sibTrans" cxnId="{A44027EE-0C28-4117-B06D-F83BBE2A270C}">
      <dgm:prSet/>
      <dgm:spPr/>
      <dgm:t>
        <a:bodyPr/>
        <a:lstStyle/>
        <a:p>
          <a:endParaRPr lang="en-US">
            <a:solidFill>
              <a:schemeClr val="tx1"/>
            </a:solidFill>
          </a:endParaRPr>
        </a:p>
      </dgm:t>
    </dgm:pt>
    <dgm:pt modelId="{12200C64-867F-485C-9AA8-8D508AE5E4A2}">
      <dgm:prSet phldrT="[Text]"/>
      <dgm:spPr>
        <a:solidFill>
          <a:schemeClr val="bg1">
            <a:lumMod val="95000"/>
          </a:schemeClr>
        </a:solidFill>
      </dgm:spPr>
      <dgm:t>
        <a:bodyPr/>
        <a:lstStyle/>
        <a:p>
          <a:r>
            <a:rPr lang="zh-CN" altLang="en-US" dirty="0">
              <a:solidFill>
                <a:schemeClr val="tx1"/>
              </a:solidFill>
            </a:rPr>
            <a:t>效率</a:t>
          </a:r>
          <a:endParaRPr lang="en-US" dirty="0">
            <a:solidFill>
              <a:schemeClr val="tx1"/>
            </a:solidFill>
          </a:endParaRPr>
        </a:p>
      </dgm:t>
    </dgm:pt>
    <dgm:pt modelId="{E343DE6B-75DB-4AF3-85AE-314937EC092C}" type="parTrans" cxnId="{2D7F0B5F-8E47-424F-873F-2E300B8E2320}">
      <dgm:prSet/>
      <dgm:spPr/>
      <dgm:t>
        <a:bodyPr/>
        <a:lstStyle/>
        <a:p>
          <a:endParaRPr lang="en-US">
            <a:solidFill>
              <a:schemeClr val="tx1"/>
            </a:solidFill>
          </a:endParaRPr>
        </a:p>
      </dgm:t>
    </dgm:pt>
    <dgm:pt modelId="{B9C82E94-97B5-40EA-A1E7-2A099CC46370}" type="sibTrans" cxnId="{2D7F0B5F-8E47-424F-873F-2E300B8E2320}">
      <dgm:prSet/>
      <dgm:spPr/>
      <dgm:t>
        <a:bodyPr/>
        <a:lstStyle/>
        <a:p>
          <a:endParaRPr lang="en-US">
            <a:solidFill>
              <a:schemeClr val="tx1"/>
            </a:solidFill>
          </a:endParaRPr>
        </a:p>
      </dgm:t>
    </dgm:pt>
    <dgm:pt modelId="{62138222-6BFB-4F95-A58D-B6519481655B}">
      <dgm:prSet phldrT="[Text]"/>
      <dgm:spPr>
        <a:solidFill>
          <a:schemeClr val="accent4">
            <a:lumMod val="20000"/>
            <a:lumOff val="80000"/>
          </a:schemeClr>
        </a:solidFill>
      </dgm:spPr>
      <dgm:t>
        <a:bodyPr/>
        <a:lstStyle/>
        <a:p>
          <a:r>
            <a:rPr lang="zh-CN" altLang="en-US" dirty="0">
              <a:solidFill>
                <a:schemeClr val="tx1"/>
              </a:solidFill>
            </a:rPr>
            <a:t>灵活性</a:t>
          </a:r>
          <a:endParaRPr lang="en-US" dirty="0">
            <a:solidFill>
              <a:schemeClr val="tx1"/>
            </a:solidFill>
          </a:endParaRPr>
        </a:p>
      </dgm:t>
    </dgm:pt>
    <dgm:pt modelId="{FFAB69EF-53AA-4CCE-828A-D2D30E7C3ADE}" type="parTrans" cxnId="{B0333DEA-69DA-4053-B060-22632C482312}">
      <dgm:prSet/>
      <dgm:spPr/>
      <dgm:t>
        <a:bodyPr/>
        <a:lstStyle/>
        <a:p>
          <a:endParaRPr lang="en-US">
            <a:solidFill>
              <a:schemeClr val="tx1"/>
            </a:solidFill>
          </a:endParaRPr>
        </a:p>
      </dgm:t>
    </dgm:pt>
    <dgm:pt modelId="{622A7758-BF3B-4E8E-BD94-6C936740A9AF}" type="sibTrans" cxnId="{B0333DEA-69DA-4053-B060-22632C482312}">
      <dgm:prSet/>
      <dgm:spPr/>
      <dgm:t>
        <a:bodyPr/>
        <a:lstStyle/>
        <a:p>
          <a:endParaRPr lang="en-US">
            <a:solidFill>
              <a:schemeClr val="tx1"/>
            </a:solidFill>
          </a:endParaRPr>
        </a:p>
      </dgm:t>
    </dgm:pt>
    <dgm:pt modelId="{7CFD35AF-DE1E-41D4-BC57-CBB3F45727B8}">
      <dgm:prSet phldrT="[Text]"/>
      <dgm:spPr>
        <a:solidFill>
          <a:schemeClr val="accent6">
            <a:lumMod val="90000"/>
          </a:schemeClr>
        </a:solidFill>
      </dgm:spPr>
      <dgm:t>
        <a:bodyPr/>
        <a:lstStyle/>
        <a:p>
          <a:r>
            <a:rPr lang="zh-CN" altLang="en-US" dirty="0">
              <a:solidFill>
                <a:schemeClr val="tx1"/>
              </a:solidFill>
            </a:rPr>
            <a:t>扩展性</a:t>
          </a:r>
          <a:endParaRPr lang="en-US" dirty="0">
            <a:solidFill>
              <a:schemeClr val="tx1"/>
            </a:solidFill>
          </a:endParaRPr>
        </a:p>
      </dgm:t>
    </dgm:pt>
    <dgm:pt modelId="{37493FCA-5885-4C15-A393-DFFBCCDC69AE}" type="parTrans" cxnId="{C367E158-5E08-49D0-8520-E0D7B1C8A724}">
      <dgm:prSet/>
      <dgm:spPr/>
      <dgm:t>
        <a:bodyPr/>
        <a:lstStyle/>
        <a:p>
          <a:endParaRPr lang="en-US">
            <a:solidFill>
              <a:schemeClr val="tx1"/>
            </a:solidFill>
          </a:endParaRPr>
        </a:p>
      </dgm:t>
    </dgm:pt>
    <dgm:pt modelId="{01D320A8-5184-4B76-96DB-DDD60B5ED5F1}" type="sibTrans" cxnId="{C367E158-5E08-49D0-8520-E0D7B1C8A724}">
      <dgm:prSet/>
      <dgm:spPr/>
      <dgm:t>
        <a:bodyPr/>
        <a:lstStyle/>
        <a:p>
          <a:endParaRPr lang="en-US">
            <a:solidFill>
              <a:schemeClr val="tx1"/>
            </a:solidFill>
          </a:endParaRPr>
        </a:p>
      </dgm:t>
    </dgm:pt>
    <dgm:pt modelId="{B04DC2A2-134A-4928-95F7-C3E8A41BABD0}" type="pres">
      <dgm:prSet presAssocID="{2E12C295-D0F6-411D-9352-B119EEF759DF}" presName="cycle" presStyleCnt="0">
        <dgm:presLayoutVars>
          <dgm:dir/>
          <dgm:resizeHandles val="exact"/>
        </dgm:presLayoutVars>
      </dgm:prSet>
      <dgm:spPr/>
    </dgm:pt>
    <dgm:pt modelId="{C4AB6787-3CAF-42B9-9566-B411C472121D}" type="pres">
      <dgm:prSet presAssocID="{72A66888-5D41-4BB9-AC31-80920C4CA711}" presName="node" presStyleLbl="node1" presStyleIdx="0" presStyleCnt="5">
        <dgm:presLayoutVars>
          <dgm:bulletEnabled val="1"/>
        </dgm:presLayoutVars>
      </dgm:prSet>
      <dgm:spPr>
        <a:xfrm>
          <a:off x="2381266" y="1450"/>
          <a:ext cx="1256391" cy="1256391"/>
        </a:xfrm>
        <a:prstGeom prst="ellipse">
          <a:avLst/>
        </a:prstGeom>
      </dgm:spPr>
    </dgm:pt>
    <dgm:pt modelId="{57530AC2-DC29-4DC2-A12F-06D81114A2A1}" type="pres">
      <dgm:prSet presAssocID="{1C53EBD7-7F0B-4C6D-9354-ED9373B910B6}" presName="sibTrans" presStyleLbl="sibTrans2D1" presStyleIdx="0" presStyleCnt="5"/>
      <dgm:spPr/>
    </dgm:pt>
    <dgm:pt modelId="{9D4A2327-35A6-4A83-91F6-DFD993243A1A}" type="pres">
      <dgm:prSet presAssocID="{1C53EBD7-7F0B-4C6D-9354-ED9373B910B6}" presName="connectorText" presStyleLbl="sibTrans2D1" presStyleIdx="0" presStyleCnt="5"/>
      <dgm:spPr/>
    </dgm:pt>
    <dgm:pt modelId="{8A42BD7B-54F9-49DC-9A28-A3FAA83BB7D1}" type="pres">
      <dgm:prSet presAssocID="{EFB66EB0-6D56-4606-84C1-73A9AEB63D85}" presName="node" presStyleLbl="node1" presStyleIdx="1" presStyleCnt="5">
        <dgm:presLayoutVars>
          <dgm:bulletEnabled val="1"/>
        </dgm:presLayoutVars>
      </dgm:prSet>
      <dgm:spPr/>
    </dgm:pt>
    <dgm:pt modelId="{BCF9D5BE-0C12-471E-B49F-75F3C4ACBF23}" type="pres">
      <dgm:prSet presAssocID="{CB6B9F45-B84B-4536-A5F4-24832DC5EB01}" presName="sibTrans" presStyleLbl="sibTrans2D1" presStyleIdx="1" presStyleCnt="5"/>
      <dgm:spPr/>
    </dgm:pt>
    <dgm:pt modelId="{DDCF3518-F75D-4618-8885-71992557815C}" type="pres">
      <dgm:prSet presAssocID="{CB6B9F45-B84B-4536-A5F4-24832DC5EB01}" presName="connectorText" presStyleLbl="sibTrans2D1" presStyleIdx="1" presStyleCnt="5"/>
      <dgm:spPr/>
    </dgm:pt>
    <dgm:pt modelId="{ECD444BE-B447-489B-A01B-F35683F00563}" type="pres">
      <dgm:prSet presAssocID="{12200C64-867F-485C-9AA8-8D508AE5E4A2}" presName="node" presStyleLbl="node1" presStyleIdx="2" presStyleCnt="5">
        <dgm:presLayoutVars>
          <dgm:bulletEnabled val="1"/>
        </dgm:presLayoutVars>
      </dgm:prSet>
      <dgm:spPr/>
    </dgm:pt>
    <dgm:pt modelId="{E0AD5DEA-78CF-4D8C-A95A-7C141676C41D}" type="pres">
      <dgm:prSet presAssocID="{B9C82E94-97B5-40EA-A1E7-2A099CC46370}" presName="sibTrans" presStyleLbl="sibTrans2D1" presStyleIdx="2" presStyleCnt="5"/>
      <dgm:spPr/>
    </dgm:pt>
    <dgm:pt modelId="{60B533C6-1F99-4027-967C-5E1AF1F63EB7}" type="pres">
      <dgm:prSet presAssocID="{B9C82E94-97B5-40EA-A1E7-2A099CC46370}" presName="connectorText" presStyleLbl="sibTrans2D1" presStyleIdx="2" presStyleCnt="5"/>
      <dgm:spPr/>
    </dgm:pt>
    <dgm:pt modelId="{FF23C878-B185-4854-AA13-CE7BC24F2DB1}" type="pres">
      <dgm:prSet presAssocID="{62138222-6BFB-4F95-A58D-B6519481655B}" presName="node" presStyleLbl="node1" presStyleIdx="3" presStyleCnt="5">
        <dgm:presLayoutVars>
          <dgm:bulletEnabled val="1"/>
        </dgm:presLayoutVars>
      </dgm:prSet>
      <dgm:spPr/>
    </dgm:pt>
    <dgm:pt modelId="{CD735350-2858-4071-8383-9EB890F0F75D}" type="pres">
      <dgm:prSet presAssocID="{622A7758-BF3B-4E8E-BD94-6C936740A9AF}" presName="sibTrans" presStyleLbl="sibTrans2D1" presStyleIdx="3" presStyleCnt="5"/>
      <dgm:spPr/>
    </dgm:pt>
    <dgm:pt modelId="{F3405FC5-3AD1-4D48-948B-FC7C6F934221}" type="pres">
      <dgm:prSet presAssocID="{622A7758-BF3B-4E8E-BD94-6C936740A9AF}" presName="connectorText" presStyleLbl="sibTrans2D1" presStyleIdx="3" presStyleCnt="5"/>
      <dgm:spPr/>
    </dgm:pt>
    <dgm:pt modelId="{38371957-983E-4B23-9B11-28DB699FEBF6}" type="pres">
      <dgm:prSet presAssocID="{7CFD35AF-DE1E-41D4-BC57-CBB3F45727B8}" presName="node" presStyleLbl="node1" presStyleIdx="4" presStyleCnt="5">
        <dgm:presLayoutVars>
          <dgm:bulletEnabled val="1"/>
        </dgm:presLayoutVars>
      </dgm:prSet>
      <dgm:spPr/>
    </dgm:pt>
    <dgm:pt modelId="{43A924B5-DE24-4485-96E2-FC4EEFD41094}" type="pres">
      <dgm:prSet presAssocID="{01D320A8-5184-4B76-96DB-DDD60B5ED5F1}" presName="sibTrans" presStyleLbl="sibTrans2D1" presStyleIdx="4" presStyleCnt="5"/>
      <dgm:spPr/>
    </dgm:pt>
    <dgm:pt modelId="{7DC3D929-076C-402F-80C1-AE206D26CEAB}" type="pres">
      <dgm:prSet presAssocID="{01D320A8-5184-4B76-96DB-DDD60B5ED5F1}" presName="connectorText" presStyleLbl="sibTrans2D1" presStyleIdx="4" presStyleCnt="5"/>
      <dgm:spPr/>
    </dgm:pt>
  </dgm:ptLst>
  <dgm:cxnLst>
    <dgm:cxn modelId="{69418C0C-C6D1-487B-A448-0293A94F6AE8}" type="presOf" srcId="{12200C64-867F-485C-9AA8-8D508AE5E4A2}" destId="{ECD444BE-B447-489B-A01B-F35683F00563}" srcOrd="0" destOrd="0" presId="urn:microsoft.com/office/officeart/2005/8/layout/cycle2"/>
    <dgm:cxn modelId="{5856A316-A6ED-4FA3-A85B-CB60457ED455}" type="presOf" srcId="{CB6B9F45-B84B-4536-A5F4-24832DC5EB01}" destId="{DDCF3518-F75D-4618-8885-71992557815C}" srcOrd="1" destOrd="0" presId="urn:microsoft.com/office/officeart/2005/8/layout/cycle2"/>
    <dgm:cxn modelId="{71AFFF1C-8374-470E-B097-5F9A8BE414F0}" type="presOf" srcId="{62138222-6BFB-4F95-A58D-B6519481655B}" destId="{FF23C878-B185-4854-AA13-CE7BC24F2DB1}" srcOrd="0" destOrd="0" presId="urn:microsoft.com/office/officeart/2005/8/layout/cycle2"/>
    <dgm:cxn modelId="{F40E2626-F8C5-4077-8D70-F51C589B61B7}" type="presOf" srcId="{CB6B9F45-B84B-4536-A5F4-24832DC5EB01}" destId="{BCF9D5BE-0C12-471E-B49F-75F3C4ACBF23}" srcOrd="0" destOrd="0" presId="urn:microsoft.com/office/officeart/2005/8/layout/cycle2"/>
    <dgm:cxn modelId="{5C384C2B-3998-42A9-BA3A-F10E0D66332D}" type="presOf" srcId="{1C53EBD7-7F0B-4C6D-9354-ED9373B910B6}" destId="{57530AC2-DC29-4DC2-A12F-06D81114A2A1}" srcOrd="0" destOrd="0" presId="urn:microsoft.com/office/officeart/2005/8/layout/cycle2"/>
    <dgm:cxn modelId="{E90C7440-8F26-4853-A0AF-9E5D8D7BDB71}" type="presOf" srcId="{01D320A8-5184-4B76-96DB-DDD60B5ED5F1}" destId="{7DC3D929-076C-402F-80C1-AE206D26CEAB}" srcOrd="1" destOrd="0" presId="urn:microsoft.com/office/officeart/2005/8/layout/cycle2"/>
    <dgm:cxn modelId="{A8B46443-CE2F-462D-9D49-E766D1571656}" type="presOf" srcId="{7CFD35AF-DE1E-41D4-BC57-CBB3F45727B8}" destId="{38371957-983E-4B23-9B11-28DB699FEBF6}" srcOrd="0" destOrd="0" presId="urn:microsoft.com/office/officeart/2005/8/layout/cycle2"/>
    <dgm:cxn modelId="{9FE13649-201F-419E-A2CB-E5219B025FD3}" type="presOf" srcId="{2E12C295-D0F6-411D-9352-B119EEF759DF}" destId="{B04DC2A2-134A-4928-95F7-C3E8A41BABD0}" srcOrd="0" destOrd="0" presId="urn:microsoft.com/office/officeart/2005/8/layout/cycle2"/>
    <dgm:cxn modelId="{9DAB5F49-0839-4B78-B1BD-B6B320BBA163}" type="presOf" srcId="{1C53EBD7-7F0B-4C6D-9354-ED9373B910B6}" destId="{9D4A2327-35A6-4A83-91F6-DFD993243A1A}" srcOrd="1" destOrd="0" presId="urn:microsoft.com/office/officeart/2005/8/layout/cycle2"/>
    <dgm:cxn modelId="{4A753955-BF21-4FDC-A6BA-AB204E931381}" type="presOf" srcId="{B9C82E94-97B5-40EA-A1E7-2A099CC46370}" destId="{E0AD5DEA-78CF-4D8C-A95A-7C141676C41D}" srcOrd="0" destOrd="0" presId="urn:microsoft.com/office/officeart/2005/8/layout/cycle2"/>
    <dgm:cxn modelId="{A20A3E55-D8FF-4691-81D3-E6F585E778CB}" type="presOf" srcId="{622A7758-BF3B-4E8E-BD94-6C936740A9AF}" destId="{CD735350-2858-4071-8383-9EB890F0F75D}" srcOrd="0" destOrd="0" presId="urn:microsoft.com/office/officeart/2005/8/layout/cycle2"/>
    <dgm:cxn modelId="{C367E158-5E08-49D0-8520-E0D7B1C8A724}" srcId="{2E12C295-D0F6-411D-9352-B119EEF759DF}" destId="{7CFD35AF-DE1E-41D4-BC57-CBB3F45727B8}" srcOrd="4" destOrd="0" parTransId="{37493FCA-5885-4C15-A393-DFFBCCDC69AE}" sibTransId="{01D320A8-5184-4B76-96DB-DDD60B5ED5F1}"/>
    <dgm:cxn modelId="{E274AD5D-70BE-4CE7-8AC6-3B99EC16FC0E}" type="presOf" srcId="{72A66888-5D41-4BB9-AC31-80920C4CA711}" destId="{C4AB6787-3CAF-42B9-9566-B411C472121D}" srcOrd="0" destOrd="0" presId="urn:microsoft.com/office/officeart/2005/8/layout/cycle2"/>
    <dgm:cxn modelId="{2D7F0B5F-8E47-424F-873F-2E300B8E2320}" srcId="{2E12C295-D0F6-411D-9352-B119EEF759DF}" destId="{12200C64-867F-485C-9AA8-8D508AE5E4A2}" srcOrd="2" destOrd="0" parTransId="{E343DE6B-75DB-4AF3-85AE-314937EC092C}" sibTransId="{B9C82E94-97B5-40EA-A1E7-2A099CC46370}"/>
    <dgm:cxn modelId="{F990D97B-4FFD-4B12-9615-F420EC5F1DA1}" type="presOf" srcId="{EFB66EB0-6D56-4606-84C1-73A9AEB63D85}" destId="{8A42BD7B-54F9-49DC-9A28-A3FAA83BB7D1}" srcOrd="0" destOrd="0" presId="urn:microsoft.com/office/officeart/2005/8/layout/cycle2"/>
    <dgm:cxn modelId="{719E507D-3F2B-4426-B397-57E854DDB19C}" type="presOf" srcId="{622A7758-BF3B-4E8E-BD94-6C936740A9AF}" destId="{F3405FC5-3AD1-4D48-948B-FC7C6F934221}" srcOrd="1" destOrd="0" presId="urn:microsoft.com/office/officeart/2005/8/layout/cycle2"/>
    <dgm:cxn modelId="{280AF8BA-EEE1-4162-AC2C-47E5091F3156}" srcId="{2E12C295-D0F6-411D-9352-B119EEF759DF}" destId="{72A66888-5D41-4BB9-AC31-80920C4CA711}" srcOrd="0" destOrd="0" parTransId="{5371445D-CAC1-45B5-BB6B-376472984E02}" sibTransId="{1C53EBD7-7F0B-4C6D-9354-ED9373B910B6}"/>
    <dgm:cxn modelId="{9FD9B4BC-36D4-4BF1-8760-7B6DC12AF088}" type="presOf" srcId="{B9C82E94-97B5-40EA-A1E7-2A099CC46370}" destId="{60B533C6-1F99-4027-967C-5E1AF1F63EB7}" srcOrd="1" destOrd="0" presId="urn:microsoft.com/office/officeart/2005/8/layout/cycle2"/>
    <dgm:cxn modelId="{4D252CD6-14B9-444F-ACE3-6A4A769DDF7C}" type="presOf" srcId="{01D320A8-5184-4B76-96DB-DDD60B5ED5F1}" destId="{43A924B5-DE24-4485-96E2-FC4EEFD41094}" srcOrd="0" destOrd="0" presId="urn:microsoft.com/office/officeart/2005/8/layout/cycle2"/>
    <dgm:cxn modelId="{B0333DEA-69DA-4053-B060-22632C482312}" srcId="{2E12C295-D0F6-411D-9352-B119EEF759DF}" destId="{62138222-6BFB-4F95-A58D-B6519481655B}" srcOrd="3" destOrd="0" parTransId="{FFAB69EF-53AA-4CCE-828A-D2D30E7C3ADE}" sibTransId="{622A7758-BF3B-4E8E-BD94-6C936740A9AF}"/>
    <dgm:cxn modelId="{A44027EE-0C28-4117-B06D-F83BBE2A270C}" srcId="{2E12C295-D0F6-411D-9352-B119EEF759DF}" destId="{EFB66EB0-6D56-4606-84C1-73A9AEB63D85}" srcOrd="1" destOrd="0" parTransId="{7598CBC6-2431-48CB-B7A9-1A05CCB28D02}" sibTransId="{CB6B9F45-B84B-4536-A5F4-24832DC5EB01}"/>
    <dgm:cxn modelId="{CA775BBE-BDA8-42A0-9D37-CD0E94302925}" type="presParOf" srcId="{B04DC2A2-134A-4928-95F7-C3E8A41BABD0}" destId="{C4AB6787-3CAF-42B9-9566-B411C472121D}" srcOrd="0" destOrd="0" presId="urn:microsoft.com/office/officeart/2005/8/layout/cycle2"/>
    <dgm:cxn modelId="{8FC9096A-52AD-4CB8-8A7A-5DECEDC73DF2}" type="presParOf" srcId="{B04DC2A2-134A-4928-95F7-C3E8A41BABD0}" destId="{57530AC2-DC29-4DC2-A12F-06D81114A2A1}" srcOrd="1" destOrd="0" presId="urn:microsoft.com/office/officeart/2005/8/layout/cycle2"/>
    <dgm:cxn modelId="{FDA5AD8E-E885-47FB-B37C-513708762F32}" type="presParOf" srcId="{57530AC2-DC29-4DC2-A12F-06D81114A2A1}" destId="{9D4A2327-35A6-4A83-91F6-DFD993243A1A}" srcOrd="0" destOrd="0" presId="urn:microsoft.com/office/officeart/2005/8/layout/cycle2"/>
    <dgm:cxn modelId="{F4324186-7AFD-4B11-A9E6-2EAAF886A107}" type="presParOf" srcId="{B04DC2A2-134A-4928-95F7-C3E8A41BABD0}" destId="{8A42BD7B-54F9-49DC-9A28-A3FAA83BB7D1}" srcOrd="2" destOrd="0" presId="urn:microsoft.com/office/officeart/2005/8/layout/cycle2"/>
    <dgm:cxn modelId="{05944477-8CD3-4E60-A4B4-91A4F3B96BE2}" type="presParOf" srcId="{B04DC2A2-134A-4928-95F7-C3E8A41BABD0}" destId="{BCF9D5BE-0C12-471E-B49F-75F3C4ACBF23}" srcOrd="3" destOrd="0" presId="urn:microsoft.com/office/officeart/2005/8/layout/cycle2"/>
    <dgm:cxn modelId="{6427F794-47F1-4229-BD94-22F70955936E}" type="presParOf" srcId="{BCF9D5BE-0C12-471E-B49F-75F3C4ACBF23}" destId="{DDCF3518-F75D-4618-8885-71992557815C}" srcOrd="0" destOrd="0" presId="urn:microsoft.com/office/officeart/2005/8/layout/cycle2"/>
    <dgm:cxn modelId="{96E4F8E4-F6F1-4D47-839F-6AB87B31478D}" type="presParOf" srcId="{B04DC2A2-134A-4928-95F7-C3E8A41BABD0}" destId="{ECD444BE-B447-489B-A01B-F35683F00563}" srcOrd="4" destOrd="0" presId="urn:microsoft.com/office/officeart/2005/8/layout/cycle2"/>
    <dgm:cxn modelId="{B0491B5D-EE15-47D9-A727-213C902F47DA}" type="presParOf" srcId="{B04DC2A2-134A-4928-95F7-C3E8A41BABD0}" destId="{E0AD5DEA-78CF-4D8C-A95A-7C141676C41D}" srcOrd="5" destOrd="0" presId="urn:microsoft.com/office/officeart/2005/8/layout/cycle2"/>
    <dgm:cxn modelId="{E1FFE4E3-6C2C-4CDB-AAD2-14916D9C85ED}" type="presParOf" srcId="{E0AD5DEA-78CF-4D8C-A95A-7C141676C41D}" destId="{60B533C6-1F99-4027-967C-5E1AF1F63EB7}" srcOrd="0" destOrd="0" presId="urn:microsoft.com/office/officeart/2005/8/layout/cycle2"/>
    <dgm:cxn modelId="{9ABCDE5E-FA23-4443-A74A-92492EB7419B}" type="presParOf" srcId="{B04DC2A2-134A-4928-95F7-C3E8A41BABD0}" destId="{FF23C878-B185-4854-AA13-CE7BC24F2DB1}" srcOrd="6" destOrd="0" presId="urn:microsoft.com/office/officeart/2005/8/layout/cycle2"/>
    <dgm:cxn modelId="{1525FF12-5F93-4EF0-A4FA-B08963963C8E}" type="presParOf" srcId="{B04DC2A2-134A-4928-95F7-C3E8A41BABD0}" destId="{CD735350-2858-4071-8383-9EB890F0F75D}" srcOrd="7" destOrd="0" presId="urn:microsoft.com/office/officeart/2005/8/layout/cycle2"/>
    <dgm:cxn modelId="{2E201208-A6CB-4C07-985C-A5F9D909BD48}" type="presParOf" srcId="{CD735350-2858-4071-8383-9EB890F0F75D}" destId="{F3405FC5-3AD1-4D48-948B-FC7C6F934221}" srcOrd="0" destOrd="0" presId="urn:microsoft.com/office/officeart/2005/8/layout/cycle2"/>
    <dgm:cxn modelId="{EADC7E44-29D2-45E7-A52F-3653D4027F1D}" type="presParOf" srcId="{B04DC2A2-134A-4928-95F7-C3E8A41BABD0}" destId="{38371957-983E-4B23-9B11-28DB699FEBF6}" srcOrd="8" destOrd="0" presId="urn:microsoft.com/office/officeart/2005/8/layout/cycle2"/>
    <dgm:cxn modelId="{55433A0D-E9C9-4386-95B6-4F6CFEE4799D}" type="presParOf" srcId="{B04DC2A2-134A-4928-95F7-C3E8A41BABD0}" destId="{43A924B5-DE24-4485-96E2-FC4EEFD41094}" srcOrd="9" destOrd="0" presId="urn:microsoft.com/office/officeart/2005/8/layout/cycle2"/>
    <dgm:cxn modelId="{03B1F18F-F0BD-41DF-A968-D6A74A15CFA8}" type="presParOf" srcId="{43A924B5-DE24-4485-96E2-FC4EEFD41094}" destId="{7DC3D929-076C-402F-80C1-AE206D26CEA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6787-3CAF-42B9-9566-B411C472121D}">
      <dsp:nvSpPr>
        <dsp:cNvPr id="0" name=""/>
        <dsp:cNvSpPr/>
      </dsp:nvSpPr>
      <dsp:spPr>
        <a:xfrm>
          <a:off x="2381266" y="1450"/>
          <a:ext cx="1256391" cy="1256391"/>
        </a:xfrm>
        <a:prstGeom prst="ellipse">
          <a:avLst/>
        </a:prstGeom>
        <a:solidFill>
          <a:schemeClr val="accent3">
            <a:lumMod val="20000"/>
            <a:lumOff val="80000"/>
          </a:schemeClr>
        </a:solidFill>
        <a:ln w="19050" cap="flat" cmpd="sng" algn="ctr">
          <a:noFill/>
          <a:prstDash val="solid"/>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26670" tIns="26670" rIns="26670" bIns="26670"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100" kern="1200" dirty="0">
              <a:solidFill>
                <a:schemeClr val="tx1"/>
              </a:solidFill>
              <a:latin typeface="Segoe UI"/>
              <a:ea typeface="+mn-ea"/>
              <a:cs typeface="+mn-cs"/>
            </a:rPr>
            <a:t>延迟</a:t>
          </a:r>
          <a:endParaRPr lang="en-US" sz="2100" kern="1200" dirty="0">
            <a:solidFill>
              <a:schemeClr val="tx1"/>
            </a:solidFill>
            <a:latin typeface="Segoe UI"/>
            <a:ea typeface="+mn-ea"/>
            <a:cs typeface="+mn-cs"/>
          </a:endParaRPr>
        </a:p>
      </dsp:txBody>
      <dsp:txXfrm>
        <a:off x="2565260" y="185444"/>
        <a:ext cx="888403" cy="888403"/>
      </dsp:txXfrm>
    </dsp:sp>
    <dsp:sp modelId="{57530AC2-DC29-4DC2-A12F-06D81114A2A1}">
      <dsp:nvSpPr>
        <dsp:cNvPr id="0" name=""/>
        <dsp:cNvSpPr/>
      </dsp:nvSpPr>
      <dsp:spPr>
        <a:xfrm rot="2160000">
          <a:off x="3597947" y="966516"/>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tx1"/>
            </a:solidFill>
          </a:endParaRPr>
        </a:p>
      </dsp:txBody>
      <dsp:txXfrm>
        <a:off x="3607515" y="1021876"/>
        <a:ext cx="233787" cy="254420"/>
      </dsp:txXfrm>
    </dsp:sp>
    <dsp:sp modelId="{8A42BD7B-54F9-49DC-9A28-A3FAA83BB7D1}">
      <dsp:nvSpPr>
        <dsp:cNvPr id="0" name=""/>
        <dsp:cNvSpPr/>
      </dsp:nvSpPr>
      <dsp:spPr>
        <a:xfrm>
          <a:off x="3907513" y="1110334"/>
          <a:ext cx="1256391" cy="1256391"/>
        </a:xfrm>
        <a:prstGeom prst="ellipse">
          <a:avLst/>
        </a:prstGeom>
        <a:solidFill>
          <a:schemeClr val="accent2">
            <a:lumMod val="10000"/>
            <a:lumOff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chemeClr val="tx1"/>
              </a:solidFill>
            </a:rPr>
            <a:t>吞吐</a:t>
          </a:r>
          <a:endParaRPr lang="en-US" sz="2700" kern="1200" dirty="0">
            <a:solidFill>
              <a:schemeClr val="tx1"/>
            </a:solidFill>
          </a:endParaRPr>
        </a:p>
      </dsp:txBody>
      <dsp:txXfrm>
        <a:off x="4091507" y="1294328"/>
        <a:ext cx="888403" cy="888403"/>
      </dsp:txXfrm>
    </dsp:sp>
    <dsp:sp modelId="{BCF9D5BE-0C12-471E-B49F-75F3C4ACBF23}">
      <dsp:nvSpPr>
        <dsp:cNvPr id="0" name=""/>
        <dsp:cNvSpPr/>
      </dsp:nvSpPr>
      <dsp:spPr>
        <a:xfrm rot="6480000">
          <a:off x="4080152" y="241462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tx1"/>
            </a:solidFill>
          </a:endParaRPr>
        </a:p>
      </dsp:txBody>
      <dsp:txXfrm rot="10800000">
        <a:off x="4145730" y="2451790"/>
        <a:ext cx="233787" cy="254420"/>
      </dsp:txXfrm>
    </dsp:sp>
    <dsp:sp modelId="{ECD444BE-B447-489B-A01B-F35683F00563}">
      <dsp:nvSpPr>
        <dsp:cNvPr id="0" name=""/>
        <dsp:cNvSpPr/>
      </dsp:nvSpPr>
      <dsp:spPr>
        <a:xfrm>
          <a:off x="3324538" y="2904545"/>
          <a:ext cx="1256391" cy="1256391"/>
        </a:xfrm>
        <a:prstGeom prst="ellipse">
          <a:avLst/>
        </a:prstGeom>
        <a:solidFill>
          <a:schemeClr val="bg1">
            <a:lumMod val="9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chemeClr val="tx1"/>
              </a:solidFill>
            </a:rPr>
            <a:t>效率</a:t>
          </a:r>
          <a:endParaRPr lang="en-US" sz="2700" kern="1200" dirty="0">
            <a:solidFill>
              <a:schemeClr val="tx1"/>
            </a:solidFill>
          </a:endParaRPr>
        </a:p>
      </dsp:txBody>
      <dsp:txXfrm>
        <a:off x="3508532" y="3088539"/>
        <a:ext cx="888403" cy="888403"/>
      </dsp:txXfrm>
    </dsp:sp>
    <dsp:sp modelId="{E0AD5DEA-78CF-4D8C-A95A-7C141676C41D}">
      <dsp:nvSpPr>
        <dsp:cNvPr id="0" name=""/>
        <dsp:cNvSpPr/>
      </dsp:nvSpPr>
      <dsp:spPr>
        <a:xfrm rot="10800000">
          <a:off x="2851923" y="3320725"/>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tx1"/>
            </a:solidFill>
          </a:endParaRPr>
        </a:p>
      </dsp:txBody>
      <dsp:txXfrm rot="10800000">
        <a:off x="2952117" y="3405531"/>
        <a:ext cx="233787" cy="254420"/>
      </dsp:txXfrm>
    </dsp:sp>
    <dsp:sp modelId="{FF23C878-B185-4854-AA13-CE7BC24F2DB1}">
      <dsp:nvSpPr>
        <dsp:cNvPr id="0" name=""/>
        <dsp:cNvSpPr/>
      </dsp:nvSpPr>
      <dsp:spPr>
        <a:xfrm>
          <a:off x="1437993" y="2904545"/>
          <a:ext cx="1256391" cy="1256391"/>
        </a:xfrm>
        <a:prstGeom prst="ellipse">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chemeClr val="tx1"/>
              </a:solidFill>
            </a:rPr>
            <a:t>灵活性</a:t>
          </a:r>
          <a:endParaRPr lang="en-US" sz="2700" kern="1200" dirty="0">
            <a:solidFill>
              <a:schemeClr val="tx1"/>
            </a:solidFill>
          </a:endParaRPr>
        </a:p>
      </dsp:txBody>
      <dsp:txXfrm>
        <a:off x="1621987" y="3088539"/>
        <a:ext cx="888403" cy="888403"/>
      </dsp:txXfrm>
    </dsp:sp>
    <dsp:sp modelId="{CD735350-2858-4071-8383-9EB890F0F75D}">
      <dsp:nvSpPr>
        <dsp:cNvPr id="0" name=""/>
        <dsp:cNvSpPr/>
      </dsp:nvSpPr>
      <dsp:spPr>
        <a:xfrm rot="15120000">
          <a:off x="1610632" y="243260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tx1"/>
            </a:solidFill>
          </a:endParaRPr>
        </a:p>
      </dsp:txBody>
      <dsp:txXfrm rot="10800000">
        <a:off x="1676210" y="2565060"/>
        <a:ext cx="233787" cy="254420"/>
      </dsp:txXfrm>
    </dsp:sp>
    <dsp:sp modelId="{38371957-983E-4B23-9B11-28DB699FEBF6}">
      <dsp:nvSpPr>
        <dsp:cNvPr id="0" name=""/>
        <dsp:cNvSpPr/>
      </dsp:nvSpPr>
      <dsp:spPr>
        <a:xfrm>
          <a:off x="855019" y="1110334"/>
          <a:ext cx="1256391" cy="1256391"/>
        </a:xfrm>
        <a:prstGeom prst="ellipse">
          <a:avLst/>
        </a:prstGeom>
        <a:solidFill>
          <a:schemeClr val="accent6">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solidFill>
                <a:schemeClr val="tx1"/>
              </a:solidFill>
            </a:rPr>
            <a:t>扩展性</a:t>
          </a:r>
          <a:endParaRPr lang="en-US" sz="2700" kern="1200" dirty="0">
            <a:solidFill>
              <a:schemeClr val="tx1"/>
            </a:solidFill>
          </a:endParaRPr>
        </a:p>
      </dsp:txBody>
      <dsp:txXfrm>
        <a:off x="1039013" y="1294328"/>
        <a:ext cx="888403" cy="888403"/>
      </dsp:txXfrm>
    </dsp:sp>
    <dsp:sp modelId="{43A924B5-DE24-4485-96E2-FC4EEFD41094}">
      <dsp:nvSpPr>
        <dsp:cNvPr id="0" name=""/>
        <dsp:cNvSpPr/>
      </dsp:nvSpPr>
      <dsp:spPr>
        <a:xfrm rot="19440000">
          <a:off x="2071700" y="977628"/>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tx1"/>
            </a:solidFill>
          </a:endParaRPr>
        </a:p>
      </dsp:txBody>
      <dsp:txXfrm>
        <a:off x="2081268" y="1091880"/>
        <a:ext cx="233787" cy="25442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cbrise.github.io/cs294-rise-fa16/prediction_serv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https://ucbrise.github.io/cs294-rise-fa16/prediction_serving.html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0378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12/3/22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0240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https://software.intel.com/en-us/articles/optimization-practice-of-deep-learning-inference-deployment-on-intel-processors </a:t>
            </a:r>
          </a:p>
          <a:p>
            <a:r>
              <a:rPr lang="en-US" dirty="0"/>
              <a:t>https://github.com/Microsoft/MMdnn/wiki/Using-TensorRT-to-Accelerate-Inference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6013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12/3/22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0339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312113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12/3/22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85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http://on-demand.gputechconf.com/gtcdc/2017/presentation/dc7172-shashank-prasanna-deep-learning-deployment-with-nvidia-tensorrt.pdf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4091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https://developer.nvidia.com/blog/nvidia-docker-gpu-server-application-deployment-made-easy/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5642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A4335"/>
                </a:solidFill>
                <a:effectLst/>
                <a:latin typeface="arial" panose="020B0604020202020204" pitchFamily="34" charset="0"/>
              </a:rPr>
              <a:t>P99 latency</a:t>
            </a:r>
            <a:r>
              <a:rPr lang="en-US" b="0" i="0" dirty="0">
                <a:solidFill>
                  <a:srgbClr val="202124"/>
                </a:solidFill>
                <a:effectLst/>
                <a:latin typeface="arial" panose="020B0604020202020204" pitchFamily="34" charset="0"/>
              </a:rPr>
              <a:t>: The 99th </a:t>
            </a:r>
            <a:r>
              <a:rPr lang="en-US" b="0" i="0" dirty="0">
                <a:solidFill>
                  <a:srgbClr val="EA4335"/>
                </a:solidFill>
                <a:effectLst/>
                <a:latin typeface="arial" panose="020B0604020202020204" pitchFamily="34" charset="0"/>
              </a:rPr>
              <a:t>latency</a:t>
            </a:r>
            <a:r>
              <a:rPr lang="en-US" b="0" i="0" dirty="0">
                <a:solidFill>
                  <a:srgbClr val="202124"/>
                </a:solidFill>
                <a:effectLst/>
                <a:latin typeface="arial" panose="020B0604020202020204" pitchFamily="34" charset="0"/>
              </a:rPr>
              <a:t> percentile. This means 99% of requests will be faster than the given </a:t>
            </a:r>
            <a:r>
              <a:rPr lang="en-US" b="0" i="0" dirty="0">
                <a:solidFill>
                  <a:srgbClr val="EA4335"/>
                </a:solidFill>
                <a:effectLst/>
                <a:latin typeface="arial" panose="020B0604020202020204" pitchFamily="34" charset="0"/>
              </a:rPr>
              <a:t>latency</a:t>
            </a:r>
            <a:r>
              <a:rPr lang="en-US" b="0" i="0" dirty="0">
                <a:solidFill>
                  <a:srgbClr val="202124"/>
                </a:solidFill>
                <a:effectLst/>
                <a:latin typeface="arial" panose="020B0604020202020204" pitchFamily="34" charset="0"/>
              </a:rPr>
              <a:t> number.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12/3/22 4:19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6153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10.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8.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推理系统介绍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1">
            <a:extLst>
              <a:ext uri="{FF2B5EF4-FFF2-40B4-BE49-F238E27FC236}">
                <a16:creationId xmlns:a16="http://schemas.microsoft.com/office/drawing/2014/main" id="{83C66963-16B5-449E-BD01-E9B84C3C44E4}"/>
              </a:ext>
            </a:extLst>
          </p:cNvPr>
          <p:cNvSpPr/>
          <p:nvPr/>
        </p:nvSpPr>
        <p:spPr>
          <a:xfrm>
            <a:off x="5869782" y="1151559"/>
            <a:ext cx="6052457" cy="2146812"/>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fontAlgn="auto">
              <a:spcBef>
                <a:spcPts val="0"/>
              </a:spcBef>
              <a:spcAft>
                <a:spcPts val="0"/>
              </a:spcAft>
              <a:defRPr/>
            </a:pPr>
            <a:endParaRPr lang="zh-CN" altLang="en-US" b="1" i="1" baseline="-25000" dirty="0">
              <a:solidFill>
                <a:prstClr val="black"/>
              </a:solidFill>
              <a:latin typeface="Calibri" panose="020F0502020204030204"/>
              <a:ea typeface="等线" panose="02010600030101010101" pitchFamily="2" charset="-122"/>
            </a:endParaRPr>
          </a:p>
        </p:txBody>
      </p:sp>
      <p:sp>
        <p:nvSpPr>
          <p:cNvPr id="49" name="矩形: 圆角 1">
            <a:extLst>
              <a:ext uri="{FF2B5EF4-FFF2-40B4-BE49-F238E27FC236}">
                <a16:creationId xmlns:a16="http://schemas.microsoft.com/office/drawing/2014/main" id="{235CD990-E9C5-479F-A569-6F59CDE1CC23}"/>
              </a:ext>
            </a:extLst>
          </p:cNvPr>
          <p:cNvSpPr/>
          <p:nvPr/>
        </p:nvSpPr>
        <p:spPr>
          <a:xfrm>
            <a:off x="6343855" y="3759737"/>
            <a:ext cx="5344886" cy="1817398"/>
          </a:xfrm>
          <a:prstGeom prst="roundRect">
            <a:avLst>
              <a:gd name="adj" fmla="val 6268"/>
            </a:avLst>
          </a:prstGeom>
          <a:solidFill>
            <a:srgbClr val="DAE3F3">
              <a:alpha val="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fontAlgn="auto">
              <a:spcBef>
                <a:spcPts val="0"/>
              </a:spcBef>
              <a:spcAft>
                <a:spcPts val="0"/>
              </a:spcAft>
              <a:defRPr/>
            </a:pPr>
            <a:endParaRPr lang="zh-CN" altLang="en-US" b="1" i="1" baseline="-25000" dirty="0">
              <a:solidFill>
                <a:srgbClr val="FF0000"/>
              </a:solidFill>
              <a:latin typeface="Calibri" panose="020F0502020204030204"/>
              <a:ea typeface="等线" panose="02010600030101010101" pitchFamily="2" charset="-122"/>
            </a:endParaRPr>
          </a:p>
        </p:txBody>
      </p:sp>
      <p:sp>
        <p:nvSpPr>
          <p:cNvPr id="2" name="Title 1">
            <a:extLst>
              <a:ext uri="{FF2B5EF4-FFF2-40B4-BE49-F238E27FC236}">
                <a16:creationId xmlns:a16="http://schemas.microsoft.com/office/drawing/2014/main" id="{5540847F-92D6-450D-9708-E1E597291062}"/>
              </a:ext>
            </a:extLst>
          </p:cNvPr>
          <p:cNvSpPr>
            <a:spLocks noGrp="1"/>
          </p:cNvSpPr>
          <p:nvPr>
            <p:ph type="title"/>
          </p:nvPr>
        </p:nvSpPr>
        <p:spPr/>
        <p:txBody>
          <a:bodyPr/>
          <a:lstStyle/>
          <a:p>
            <a:r>
              <a:rPr lang="zh-CN" altLang="en-US" dirty="0"/>
              <a:t>推理相比训练的新特点与挑战</a:t>
            </a:r>
            <a:endParaRPr lang="en-US" dirty="0"/>
          </a:p>
        </p:txBody>
      </p:sp>
      <p:sp>
        <p:nvSpPr>
          <p:cNvPr id="3" name="Text Placeholder 2">
            <a:extLst>
              <a:ext uri="{FF2B5EF4-FFF2-40B4-BE49-F238E27FC236}">
                <a16:creationId xmlns:a16="http://schemas.microsoft.com/office/drawing/2014/main" id="{E685FE1A-E0C3-4A8D-AF1A-C10D8BA22426}"/>
              </a:ext>
            </a:extLst>
          </p:cNvPr>
          <p:cNvSpPr>
            <a:spLocks noGrp="1"/>
          </p:cNvSpPr>
          <p:nvPr>
            <p:ph sz="half" idx="1"/>
          </p:nvPr>
        </p:nvSpPr>
        <p:spPr>
          <a:xfrm>
            <a:off x="623636" y="1412776"/>
            <a:ext cx="5060686" cy="4608512"/>
          </a:xfrm>
        </p:spPr>
        <p:txBody>
          <a:bodyPr/>
          <a:lstStyle/>
          <a:p>
            <a:pPr marL="0" indent="0">
              <a:lnSpc>
                <a:spcPct val="150000"/>
              </a:lnSpc>
              <a:buNone/>
            </a:pPr>
            <a:r>
              <a:rPr lang="zh-CN" altLang="en-US" dirty="0"/>
              <a:t>模型被部署为长期运行的服务：</a:t>
            </a:r>
            <a:endParaRPr lang="en-US" altLang="zh-CN" dirty="0"/>
          </a:p>
          <a:p>
            <a:pPr marL="685800" lvl="1" indent="-457200">
              <a:lnSpc>
                <a:spcPct val="150000"/>
              </a:lnSpc>
              <a:buFont typeface="Arial" panose="020B0604020202020204" pitchFamily="34" charset="0"/>
              <a:buChar char="•"/>
            </a:pPr>
            <a:r>
              <a:rPr lang="zh-CN" altLang="en-US" dirty="0"/>
              <a:t>服务有明确对请求的低延迟高吞吐需求</a:t>
            </a:r>
            <a:endParaRPr lang="en-US" altLang="zh-CN" dirty="0"/>
          </a:p>
          <a:p>
            <a:pPr marL="12700" indent="-12700">
              <a:lnSpc>
                <a:spcPct val="150000"/>
              </a:lnSpc>
              <a:buNone/>
            </a:pPr>
            <a:r>
              <a:rPr lang="zh-CN" altLang="en-US" dirty="0"/>
              <a:t>推理有更苛刻的资源约束：</a:t>
            </a:r>
            <a:endParaRPr lang="en-US" altLang="zh-CN" dirty="0"/>
          </a:p>
          <a:p>
            <a:pPr marL="685800" lvl="1" indent="-457200">
              <a:lnSpc>
                <a:spcPct val="150000"/>
              </a:lnSpc>
              <a:buFont typeface="Arial" panose="020B0604020202020204" pitchFamily="34" charset="0"/>
              <a:buChar char="•"/>
            </a:pPr>
            <a:r>
              <a:rPr lang="zh-CN" altLang="en-US" dirty="0"/>
              <a:t>更小的内存，更低的功耗等</a:t>
            </a:r>
            <a:endParaRPr lang="en-US" altLang="zh-CN" dirty="0"/>
          </a:p>
          <a:p>
            <a:pPr marL="0" indent="0">
              <a:lnSpc>
                <a:spcPct val="150000"/>
              </a:lnSpc>
              <a:buNone/>
            </a:pPr>
            <a:r>
              <a:rPr lang="zh-CN" altLang="en-US" dirty="0"/>
              <a:t>推理不需要反向传播梯度下降：</a:t>
            </a:r>
            <a:endParaRPr lang="en-US" altLang="zh-CN" dirty="0"/>
          </a:p>
          <a:p>
            <a:pPr marL="685800" lvl="1" indent="-457200">
              <a:lnSpc>
                <a:spcPct val="150000"/>
              </a:lnSpc>
              <a:buFont typeface="Arial" panose="020B0604020202020204" pitchFamily="34" charset="0"/>
              <a:buChar char="•"/>
            </a:pPr>
            <a:r>
              <a:rPr lang="zh-CN" altLang="en-US" dirty="0"/>
              <a:t>可以牺牲一定的数据精度</a:t>
            </a:r>
            <a:endParaRPr lang="en-US" altLang="zh-CN" dirty="0"/>
          </a:p>
          <a:p>
            <a:pPr marL="0" indent="0">
              <a:lnSpc>
                <a:spcPct val="150000"/>
              </a:lnSpc>
              <a:buNone/>
            </a:pPr>
            <a:r>
              <a:rPr lang="zh-CN" altLang="en-US" dirty="0"/>
              <a:t>部署的设备型号更加多样：</a:t>
            </a:r>
            <a:endParaRPr lang="en-US" altLang="zh-CN" dirty="0"/>
          </a:p>
          <a:p>
            <a:pPr marL="685800" lvl="1" indent="-457200">
              <a:lnSpc>
                <a:spcPct val="150000"/>
              </a:lnSpc>
              <a:buFont typeface="Arial" panose="020B0604020202020204" pitchFamily="34" charset="0"/>
              <a:buChar char="•"/>
            </a:pPr>
            <a:r>
              <a:rPr lang="zh-CN" altLang="en-US" dirty="0"/>
              <a:t>需要定制化的优化</a:t>
            </a:r>
            <a:endParaRPr lang="en-US" altLang="zh-CN" dirty="0"/>
          </a:p>
          <a:p>
            <a:pPr marL="457200" indent="-457200">
              <a:lnSpc>
                <a:spcPct val="150000"/>
              </a:lnSpc>
              <a:buFont typeface="Arial" panose="020B0604020202020204" pitchFamily="34" charset="0"/>
              <a:buChar char="•"/>
            </a:pPr>
            <a:endParaRPr lang="en-US" dirty="0"/>
          </a:p>
        </p:txBody>
      </p:sp>
      <p:grpSp>
        <p:nvGrpSpPr>
          <p:cNvPr id="43" name="Group 42">
            <a:extLst>
              <a:ext uri="{FF2B5EF4-FFF2-40B4-BE49-F238E27FC236}">
                <a16:creationId xmlns:a16="http://schemas.microsoft.com/office/drawing/2014/main" id="{04D9CEE0-E98D-419F-B989-938672C4F2BE}"/>
              </a:ext>
            </a:extLst>
          </p:cNvPr>
          <p:cNvGrpSpPr/>
          <p:nvPr/>
        </p:nvGrpSpPr>
        <p:grpSpPr>
          <a:xfrm>
            <a:off x="7330195" y="3800229"/>
            <a:ext cx="3977544" cy="1339649"/>
            <a:chOff x="7545528" y="3604355"/>
            <a:chExt cx="3977544" cy="1339649"/>
          </a:xfrm>
        </p:grpSpPr>
        <p:grpSp>
          <p:nvGrpSpPr>
            <p:cNvPr id="31" name="Group 30">
              <a:extLst>
                <a:ext uri="{FF2B5EF4-FFF2-40B4-BE49-F238E27FC236}">
                  <a16:creationId xmlns:a16="http://schemas.microsoft.com/office/drawing/2014/main" id="{29568135-C5C8-473F-A6D7-34CF763CF352}"/>
                </a:ext>
              </a:extLst>
            </p:cNvPr>
            <p:cNvGrpSpPr/>
            <p:nvPr/>
          </p:nvGrpSpPr>
          <p:grpSpPr>
            <a:xfrm>
              <a:off x="7545528" y="4093884"/>
              <a:ext cx="3977544" cy="850120"/>
              <a:chOff x="5979221" y="1980653"/>
              <a:chExt cx="3977544" cy="850120"/>
            </a:xfrm>
          </p:grpSpPr>
          <p:sp>
            <p:nvSpPr>
              <p:cNvPr id="32" name="矩形: 圆角 122">
                <a:extLst>
                  <a:ext uri="{FF2B5EF4-FFF2-40B4-BE49-F238E27FC236}">
                    <a16:creationId xmlns:a16="http://schemas.microsoft.com/office/drawing/2014/main" id="{F54B55A5-627D-4969-A00C-D49E49FDEFD3}"/>
                  </a:ext>
                </a:extLst>
              </p:cNvPr>
              <p:cNvSpPr/>
              <p:nvPr/>
            </p:nvSpPr>
            <p:spPr>
              <a:xfrm>
                <a:off x="7052863" y="1980653"/>
                <a:ext cx="1466668" cy="850120"/>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defRPr/>
                </a:pPr>
                <a:endParaRPr lang="zh-CN" altLang="en-US">
                  <a:solidFill>
                    <a:prstClr val="black"/>
                  </a:solidFill>
                  <a:latin typeface="Calibri" panose="020F0502020204030204"/>
                  <a:ea typeface="等线" panose="02010600030101010101" pitchFamily="2" charset="-122"/>
                </a:endParaRPr>
              </a:p>
            </p:txBody>
          </p:sp>
          <p:sp>
            <p:nvSpPr>
              <p:cNvPr id="35" name="矩形: 圆角 1">
                <a:extLst>
                  <a:ext uri="{FF2B5EF4-FFF2-40B4-BE49-F238E27FC236}">
                    <a16:creationId xmlns:a16="http://schemas.microsoft.com/office/drawing/2014/main" id="{9A185342-4DBC-4F82-BD25-4D45A0E35CC4}"/>
                  </a:ext>
                </a:extLst>
              </p:cNvPr>
              <p:cNvSpPr/>
              <p:nvPr/>
            </p:nvSpPr>
            <p:spPr>
              <a:xfrm>
                <a:off x="5979221" y="2128714"/>
                <a:ext cx="724506" cy="553998"/>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fontAlgn="auto">
                  <a:spcBef>
                    <a:spcPts val="0"/>
                  </a:spcBef>
                  <a:spcAft>
                    <a:spcPts val="0"/>
                  </a:spcAft>
                  <a:defRPr/>
                </a:pPr>
                <a:r>
                  <a:rPr lang="zh-CN" altLang="en-US" b="1" i="1" dirty="0">
                    <a:solidFill>
                      <a:prstClr val="black"/>
                    </a:solidFill>
                    <a:latin typeface="Calibri" panose="020F0502020204030204"/>
                    <a:ea typeface="等线" panose="02010600030101010101" pitchFamily="2" charset="-122"/>
                  </a:rPr>
                  <a:t>新数据</a:t>
                </a:r>
                <a:endParaRPr lang="zh-CN" altLang="en-US" b="1" i="1" baseline="-25000" dirty="0">
                  <a:solidFill>
                    <a:prstClr val="black"/>
                  </a:solidFill>
                  <a:latin typeface="Calibri" panose="020F0502020204030204"/>
                  <a:ea typeface="等线" panose="02010600030101010101" pitchFamily="2" charset="-122"/>
                </a:endParaRPr>
              </a:p>
            </p:txBody>
          </p:sp>
          <p:sp>
            <p:nvSpPr>
              <p:cNvPr id="36" name="Rectangle 35">
                <a:extLst>
                  <a:ext uri="{FF2B5EF4-FFF2-40B4-BE49-F238E27FC236}">
                    <a16:creationId xmlns:a16="http://schemas.microsoft.com/office/drawing/2014/main" id="{92FD3C78-B774-4012-A4F8-C93AD0469029}"/>
                  </a:ext>
                </a:extLst>
              </p:cNvPr>
              <p:cNvSpPr/>
              <p:nvPr/>
            </p:nvSpPr>
            <p:spPr>
              <a:xfrm>
                <a:off x="7232199" y="2221047"/>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前向传播</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37" name="Rectangle 36">
                <a:extLst>
                  <a:ext uri="{FF2B5EF4-FFF2-40B4-BE49-F238E27FC236}">
                    <a16:creationId xmlns:a16="http://schemas.microsoft.com/office/drawing/2014/main" id="{8BE4ACC4-7F98-4968-8FEA-D135E4F8ACC2}"/>
                  </a:ext>
                </a:extLst>
              </p:cNvPr>
              <p:cNvSpPr/>
              <p:nvPr/>
            </p:nvSpPr>
            <p:spPr>
              <a:xfrm>
                <a:off x="8848769" y="2221047"/>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预测结果</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40" name="Straight Arrow Connector 39">
                <a:extLst>
                  <a:ext uri="{FF2B5EF4-FFF2-40B4-BE49-F238E27FC236}">
                    <a16:creationId xmlns:a16="http://schemas.microsoft.com/office/drawing/2014/main" id="{793E5D69-13C1-46FC-A0F8-DB7F7E61065F}"/>
                  </a:ext>
                </a:extLst>
              </p:cNvPr>
              <p:cNvCxnSpPr>
                <a:stCxn id="35" idx="3"/>
                <a:endCxn id="32" idx="1"/>
              </p:cNvCxnSpPr>
              <p:nvPr/>
            </p:nvCxnSpPr>
            <p:spPr>
              <a:xfrm>
                <a:off x="6703727" y="2405713"/>
                <a:ext cx="349136"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9AA945-8DB5-48D3-94CD-23E7E762AC42}"/>
                  </a:ext>
                </a:extLst>
              </p:cNvPr>
              <p:cNvCxnSpPr>
                <a:cxnSpLocks/>
                <a:stCxn id="32" idx="3"/>
                <a:endCxn id="37" idx="1"/>
              </p:cNvCxnSpPr>
              <p:nvPr/>
            </p:nvCxnSpPr>
            <p:spPr>
              <a:xfrm>
                <a:off x="8519531" y="2405713"/>
                <a:ext cx="329238"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FCCDB965-469E-40EF-8BA8-7DD632445387}"/>
                </a:ext>
              </a:extLst>
            </p:cNvPr>
            <p:cNvSpPr/>
            <p:nvPr/>
          </p:nvSpPr>
          <p:spPr>
            <a:xfrm>
              <a:off x="8848769" y="3604355"/>
              <a:ext cx="1107996" cy="369332"/>
            </a:xfrm>
            <a:prstGeom prst="rect">
              <a:avLst/>
            </a:prstGeom>
          </p:spPr>
          <p:txBody>
            <a:bodyPr wrap="none">
              <a:spAutoFit/>
            </a:bodyPr>
            <a:lstStyle/>
            <a:p>
              <a:pPr algn="ctr" fontAlgn="auto">
                <a:spcBef>
                  <a:spcPts val="0"/>
                </a:spcBef>
                <a:spcAft>
                  <a:spcPts val="0"/>
                </a:spcAft>
                <a:defRPr/>
              </a:pPr>
              <a:r>
                <a:rPr lang="zh-CN" altLang="en-US" dirty="0">
                  <a:solidFill>
                    <a:srgbClr val="FF0000"/>
                  </a:solidFill>
                  <a:latin typeface="Segoe UI Semilight" panose="020B0402040204020203" pitchFamily="34" charset="0"/>
                  <a:cs typeface="Segoe UI Semilight" panose="020B0402040204020203" pitchFamily="34" charset="0"/>
                </a:rPr>
                <a:t>推理阶段</a:t>
              </a:r>
              <a:endParaRPr lang="en-US" dirty="0">
                <a:solidFill>
                  <a:srgbClr val="FF0000"/>
                </a:solidFill>
                <a:latin typeface="Segoe UI Semilight" panose="020B0402040204020203" pitchFamily="34" charset="0"/>
                <a:cs typeface="Segoe UI Semilight" panose="020B0402040204020203" pitchFamily="34" charset="0"/>
              </a:endParaRPr>
            </a:p>
          </p:txBody>
        </p:sp>
      </p:grpSp>
      <p:grpSp>
        <p:nvGrpSpPr>
          <p:cNvPr id="46" name="Group 45">
            <a:extLst>
              <a:ext uri="{FF2B5EF4-FFF2-40B4-BE49-F238E27FC236}">
                <a16:creationId xmlns:a16="http://schemas.microsoft.com/office/drawing/2014/main" id="{C1F4890E-C6DA-4205-867F-30174CAE320E}"/>
              </a:ext>
            </a:extLst>
          </p:cNvPr>
          <p:cNvGrpSpPr/>
          <p:nvPr/>
        </p:nvGrpSpPr>
        <p:grpSpPr>
          <a:xfrm>
            <a:off x="5981602" y="1447937"/>
            <a:ext cx="5773450" cy="1389187"/>
            <a:chOff x="5979221" y="1447936"/>
            <a:chExt cx="5773450" cy="1389187"/>
          </a:xfrm>
        </p:grpSpPr>
        <p:grpSp>
          <p:nvGrpSpPr>
            <p:cNvPr id="29" name="Group 28">
              <a:extLst>
                <a:ext uri="{FF2B5EF4-FFF2-40B4-BE49-F238E27FC236}">
                  <a16:creationId xmlns:a16="http://schemas.microsoft.com/office/drawing/2014/main" id="{D54B9506-2CCE-4F65-93C5-C97293CD36D9}"/>
                </a:ext>
              </a:extLst>
            </p:cNvPr>
            <p:cNvGrpSpPr/>
            <p:nvPr/>
          </p:nvGrpSpPr>
          <p:grpSpPr>
            <a:xfrm>
              <a:off x="5979221" y="1980653"/>
              <a:ext cx="5773450" cy="856470"/>
              <a:chOff x="5979221" y="1980653"/>
              <a:chExt cx="5773450" cy="856470"/>
            </a:xfrm>
          </p:grpSpPr>
          <p:sp>
            <p:nvSpPr>
              <p:cNvPr id="10" name="矩形: 圆角 122">
                <a:extLst>
                  <a:ext uri="{FF2B5EF4-FFF2-40B4-BE49-F238E27FC236}">
                    <a16:creationId xmlns:a16="http://schemas.microsoft.com/office/drawing/2014/main" id="{A2F693CD-3697-4DB4-933B-1B09ED2EBB42}"/>
                  </a:ext>
                </a:extLst>
              </p:cNvPr>
              <p:cNvSpPr/>
              <p:nvPr/>
            </p:nvSpPr>
            <p:spPr>
              <a:xfrm>
                <a:off x="7052863" y="1980653"/>
                <a:ext cx="1466668" cy="850120"/>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defRPr/>
                </a:pPr>
                <a:endParaRPr lang="zh-CN" altLang="en-US">
                  <a:solidFill>
                    <a:prstClr val="black"/>
                  </a:solidFill>
                  <a:latin typeface="Calibri" panose="020F0502020204030204"/>
                  <a:ea typeface="等线" panose="02010600030101010101" pitchFamily="2" charset="-122"/>
                </a:endParaRPr>
              </a:p>
            </p:txBody>
          </p:sp>
          <p:sp>
            <p:nvSpPr>
              <p:cNvPr id="12" name="矩形: 圆角 122">
                <a:extLst>
                  <a:ext uri="{FF2B5EF4-FFF2-40B4-BE49-F238E27FC236}">
                    <a16:creationId xmlns:a16="http://schemas.microsoft.com/office/drawing/2014/main" id="{E3637338-20BD-405F-8D66-50C57A30A7C3}"/>
                  </a:ext>
                </a:extLst>
              </p:cNvPr>
              <p:cNvSpPr/>
              <p:nvPr/>
            </p:nvSpPr>
            <p:spPr>
              <a:xfrm>
                <a:off x="8669433" y="1980653"/>
                <a:ext cx="1466668" cy="850120"/>
              </a:xfrm>
              <a:prstGeom prst="roundRect">
                <a:avLst>
                  <a:gd name="adj" fmla="val 2498"/>
                </a:avLst>
              </a:prstGeom>
              <a:solidFill>
                <a:schemeClr val="accent3">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defRPr/>
                </a:pPr>
                <a:endParaRPr lang="zh-CN" altLang="en-US">
                  <a:solidFill>
                    <a:prstClr val="black"/>
                  </a:solidFill>
                  <a:latin typeface="Calibri" panose="020F0502020204030204"/>
                  <a:ea typeface="等线" panose="02010600030101010101" pitchFamily="2" charset="-122"/>
                </a:endParaRPr>
              </a:p>
            </p:txBody>
          </p:sp>
          <p:sp>
            <p:nvSpPr>
              <p:cNvPr id="13" name="矩形: 圆角 122">
                <a:extLst>
                  <a:ext uri="{FF2B5EF4-FFF2-40B4-BE49-F238E27FC236}">
                    <a16:creationId xmlns:a16="http://schemas.microsoft.com/office/drawing/2014/main" id="{B12171A3-7866-4434-A73A-AEDB91485A0A}"/>
                  </a:ext>
                </a:extLst>
              </p:cNvPr>
              <p:cNvSpPr/>
              <p:nvPr/>
            </p:nvSpPr>
            <p:spPr>
              <a:xfrm>
                <a:off x="10286003" y="1980653"/>
                <a:ext cx="1466668" cy="8501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defRPr/>
                </a:pPr>
                <a:endParaRPr lang="zh-CN" altLang="en-US">
                  <a:solidFill>
                    <a:prstClr val="black"/>
                  </a:solidFill>
                  <a:latin typeface="Calibri" panose="020F0502020204030204"/>
                  <a:ea typeface="等线" panose="02010600030101010101" pitchFamily="2" charset="-122"/>
                </a:endParaRPr>
              </a:p>
            </p:txBody>
          </p:sp>
          <p:sp>
            <p:nvSpPr>
              <p:cNvPr id="14" name="矩形: 圆角 1">
                <a:extLst>
                  <a:ext uri="{FF2B5EF4-FFF2-40B4-BE49-F238E27FC236}">
                    <a16:creationId xmlns:a16="http://schemas.microsoft.com/office/drawing/2014/main" id="{BFBAEEB6-2EEE-4172-9493-98CBD90496AF}"/>
                  </a:ext>
                </a:extLst>
              </p:cNvPr>
              <p:cNvSpPr/>
              <p:nvPr/>
            </p:nvSpPr>
            <p:spPr>
              <a:xfrm>
                <a:off x="5979221" y="2128714"/>
                <a:ext cx="724506" cy="553998"/>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fontAlgn="auto">
                  <a:spcBef>
                    <a:spcPts val="0"/>
                  </a:spcBef>
                  <a:spcAft>
                    <a:spcPts val="0"/>
                  </a:spcAft>
                  <a:defRPr/>
                </a:pPr>
                <a:r>
                  <a:rPr lang="zh-CN" altLang="en-US" b="1" i="1" dirty="0">
                    <a:solidFill>
                      <a:prstClr val="black"/>
                    </a:solidFill>
                    <a:latin typeface="Calibri" panose="020F0502020204030204"/>
                    <a:ea typeface="等线" panose="02010600030101010101" pitchFamily="2" charset="-122"/>
                  </a:rPr>
                  <a:t>数据</a:t>
                </a:r>
                <a:endParaRPr lang="zh-CN" altLang="en-US" b="1" i="1" baseline="-25000" dirty="0">
                  <a:solidFill>
                    <a:prstClr val="black"/>
                  </a:solidFill>
                  <a:latin typeface="Calibri" panose="020F0502020204030204"/>
                  <a:ea typeface="等线" panose="02010600030101010101" pitchFamily="2" charset="-122"/>
                </a:endParaRPr>
              </a:p>
            </p:txBody>
          </p:sp>
          <p:sp>
            <p:nvSpPr>
              <p:cNvPr id="15" name="Rectangle 14">
                <a:extLst>
                  <a:ext uri="{FF2B5EF4-FFF2-40B4-BE49-F238E27FC236}">
                    <a16:creationId xmlns:a16="http://schemas.microsoft.com/office/drawing/2014/main" id="{0D622FD1-5331-4B8A-886A-6D18A5501018}"/>
                  </a:ext>
                </a:extLst>
              </p:cNvPr>
              <p:cNvSpPr/>
              <p:nvPr/>
            </p:nvSpPr>
            <p:spPr>
              <a:xfrm>
                <a:off x="7232199" y="2221047"/>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前向传播</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a16="http://schemas.microsoft.com/office/drawing/2014/main" id="{68CC0307-F6AE-42BF-9139-343AA17488A7}"/>
                  </a:ext>
                </a:extLst>
              </p:cNvPr>
              <p:cNvSpPr/>
              <p:nvPr/>
            </p:nvSpPr>
            <p:spPr>
              <a:xfrm>
                <a:off x="8848769" y="2221047"/>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反向传播</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7" name="Rectangle 16">
                <a:extLst>
                  <a:ext uri="{FF2B5EF4-FFF2-40B4-BE49-F238E27FC236}">
                    <a16:creationId xmlns:a16="http://schemas.microsoft.com/office/drawing/2014/main" id="{9CB25923-C7E4-49D8-A298-78ADC38F99BF}"/>
                  </a:ext>
                </a:extLst>
              </p:cNvPr>
              <p:cNvSpPr/>
              <p:nvPr/>
            </p:nvSpPr>
            <p:spPr>
              <a:xfrm>
                <a:off x="10465338" y="2221047"/>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权重更新</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8" name="Connector: Elbow 17">
                <a:extLst>
                  <a:ext uri="{FF2B5EF4-FFF2-40B4-BE49-F238E27FC236}">
                    <a16:creationId xmlns:a16="http://schemas.microsoft.com/office/drawing/2014/main" id="{DB15CA93-7DE6-4E28-B607-A3574ECA3AA2}"/>
                  </a:ext>
                </a:extLst>
              </p:cNvPr>
              <p:cNvCxnSpPr>
                <a:stCxn id="13" idx="2"/>
                <a:endCxn id="10" idx="2"/>
              </p:cNvCxnSpPr>
              <p:nvPr/>
            </p:nvCxnSpPr>
            <p:spPr>
              <a:xfrm rot="5400000">
                <a:off x="9402767" y="1214203"/>
                <a:ext cx="12700" cy="3233140"/>
              </a:xfrm>
              <a:prstGeom prst="bentConnector3">
                <a:avLst>
                  <a:gd name="adj1" fmla="val 180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2E32D4-9489-4445-9500-F122B8F5BBE4}"/>
                  </a:ext>
                </a:extLst>
              </p:cNvPr>
              <p:cNvCxnSpPr>
                <a:stCxn id="14" idx="3"/>
                <a:endCxn id="10" idx="1"/>
              </p:cNvCxnSpPr>
              <p:nvPr/>
            </p:nvCxnSpPr>
            <p:spPr>
              <a:xfrm>
                <a:off x="6703727" y="2405713"/>
                <a:ext cx="349136"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4AA9F2-EBF2-427F-A927-886F5514C209}"/>
                  </a:ext>
                </a:extLst>
              </p:cNvPr>
              <p:cNvCxnSpPr>
                <a:cxnSpLocks/>
                <a:stCxn id="10" idx="3"/>
                <a:endCxn id="12" idx="1"/>
              </p:cNvCxnSpPr>
              <p:nvPr/>
            </p:nvCxnSpPr>
            <p:spPr>
              <a:xfrm>
                <a:off x="8519531" y="2405713"/>
                <a:ext cx="149902"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DDB1E15-2468-427E-AB0E-96477D8FB0B5}"/>
                  </a:ext>
                </a:extLst>
              </p:cNvPr>
              <p:cNvCxnSpPr>
                <a:cxnSpLocks/>
                <a:stCxn id="12" idx="3"/>
                <a:endCxn id="13" idx="1"/>
              </p:cNvCxnSpPr>
              <p:nvPr/>
            </p:nvCxnSpPr>
            <p:spPr>
              <a:xfrm>
                <a:off x="10136101" y="2405713"/>
                <a:ext cx="149902"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D61287F0-DD4F-4AED-8651-84501B1C8C47}"/>
                </a:ext>
              </a:extLst>
            </p:cNvPr>
            <p:cNvSpPr/>
            <p:nvPr/>
          </p:nvSpPr>
          <p:spPr>
            <a:xfrm>
              <a:off x="8541804" y="1447936"/>
              <a:ext cx="1107996" cy="369332"/>
            </a:xfrm>
            <a:prstGeom prst="rect">
              <a:avLst/>
            </a:prstGeom>
          </p:spPr>
          <p:txBody>
            <a:bodyPr wrap="none">
              <a:spAutoFit/>
            </a:bodyPr>
            <a:lstStyle/>
            <a:p>
              <a:pPr algn="ctr" fontAlgn="auto">
                <a:spcBef>
                  <a:spcPts val="0"/>
                </a:spcBef>
                <a:spcAft>
                  <a:spcPts val="0"/>
                </a:spcAft>
                <a:defRPr/>
              </a:pPr>
              <a:r>
                <a:rPr lang="zh-CN" alt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训练阶段</a:t>
              </a:r>
              <a:endPar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sp>
        <p:nvSpPr>
          <p:cNvPr id="50" name="Rectangle 49">
            <a:extLst>
              <a:ext uri="{FF2B5EF4-FFF2-40B4-BE49-F238E27FC236}">
                <a16:creationId xmlns:a16="http://schemas.microsoft.com/office/drawing/2014/main" id="{02E335B4-D80E-4AA3-B638-CA6037FF13CE}"/>
              </a:ext>
            </a:extLst>
          </p:cNvPr>
          <p:cNvSpPr/>
          <p:nvPr/>
        </p:nvSpPr>
        <p:spPr>
          <a:xfrm>
            <a:off x="9282875" y="5194796"/>
            <a:ext cx="2369688" cy="369332"/>
          </a:xfrm>
          <a:prstGeom prst="rect">
            <a:avLst/>
          </a:prstGeom>
        </p:spPr>
        <p:txBody>
          <a:bodyPr wrap="none">
            <a:spAutoFit/>
          </a:bodyPr>
          <a:lstStyle/>
          <a:p>
            <a:pPr algn="ctr" fontAlgn="auto">
              <a:spcBef>
                <a:spcPts val="0"/>
              </a:spcBef>
              <a:spcAft>
                <a:spcPts val="0"/>
              </a:spcAft>
              <a:defRPr/>
            </a:pPr>
            <a:r>
              <a:rPr lang="en-US" altLang="zh-CN" dirty="0">
                <a:solidFill>
                  <a:schemeClr val="accent1"/>
                </a:solidFill>
                <a:latin typeface="Segoe UI Semilight" panose="020B0402040204020203" pitchFamily="34" charset="0"/>
                <a:cs typeface="Segoe UI Semilight" panose="020B0402040204020203" pitchFamily="34" charset="0"/>
              </a:rPr>
              <a:t>IOT</a:t>
            </a:r>
            <a:r>
              <a:rPr lang="zh-CN" altLang="en-US" dirty="0">
                <a:solidFill>
                  <a:schemeClr val="accent1"/>
                </a:solidFill>
                <a:latin typeface="Segoe UI Semilight" panose="020B0402040204020203" pitchFamily="34" charset="0"/>
                <a:cs typeface="Segoe UI Semilight" panose="020B0402040204020203" pitchFamily="34" charset="0"/>
              </a:rPr>
              <a:t>设备或</a:t>
            </a:r>
            <a:r>
              <a:rPr lang="en-US" altLang="zh-CN" dirty="0">
                <a:solidFill>
                  <a:schemeClr val="accent1"/>
                </a:solidFill>
                <a:latin typeface="Segoe UI Semilight" panose="020B0402040204020203" pitchFamily="34" charset="0"/>
                <a:cs typeface="Segoe UI Semilight" panose="020B0402040204020203" pitchFamily="34" charset="0"/>
              </a:rPr>
              <a:t>Web</a:t>
            </a:r>
            <a:r>
              <a:rPr lang="zh-CN" altLang="en-US" dirty="0">
                <a:solidFill>
                  <a:schemeClr val="accent1"/>
                </a:solidFill>
                <a:latin typeface="Segoe UI Semilight" panose="020B0402040204020203" pitchFamily="34" charset="0"/>
                <a:cs typeface="Segoe UI Semilight" panose="020B0402040204020203" pitchFamily="34" charset="0"/>
              </a:rPr>
              <a:t>服务器</a:t>
            </a:r>
            <a:endParaRPr lang="en-US" dirty="0">
              <a:solidFill>
                <a:schemeClr val="accent1"/>
              </a:solidFill>
              <a:latin typeface="Segoe UI Semilight" panose="020B0402040204020203" pitchFamily="34" charset="0"/>
              <a:cs typeface="Segoe UI Semilight" panose="020B0402040204020203" pitchFamily="34" charset="0"/>
            </a:endParaRPr>
          </a:p>
        </p:txBody>
      </p:sp>
      <p:sp>
        <p:nvSpPr>
          <p:cNvPr id="51" name="Rectangle 50">
            <a:extLst>
              <a:ext uri="{FF2B5EF4-FFF2-40B4-BE49-F238E27FC236}">
                <a16:creationId xmlns:a16="http://schemas.microsoft.com/office/drawing/2014/main" id="{83484B8C-859D-4F3D-BE44-246431CCC49C}"/>
              </a:ext>
            </a:extLst>
          </p:cNvPr>
          <p:cNvSpPr/>
          <p:nvPr/>
        </p:nvSpPr>
        <p:spPr>
          <a:xfrm>
            <a:off x="10753742" y="1174607"/>
            <a:ext cx="1107997" cy="369332"/>
          </a:xfrm>
          <a:prstGeom prst="rect">
            <a:avLst/>
          </a:prstGeom>
          <a:noFill/>
        </p:spPr>
        <p:txBody>
          <a:bodyPr wrap="none">
            <a:spAutoFit/>
          </a:bodyPr>
          <a:lstStyle/>
          <a:p>
            <a:pPr algn="ctr" fontAlgn="auto">
              <a:spcBef>
                <a:spcPts val="0"/>
              </a:spcBef>
              <a:spcAft>
                <a:spcPts val="0"/>
              </a:spcAft>
              <a:defRPr/>
            </a:pPr>
            <a:r>
              <a:rPr lang="zh-CN" altLang="en-US" dirty="0">
                <a:solidFill>
                  <a:schemeClr val="accent1"/>
                </a:solidFill>
                <a:latin typeface="Segoe UI Semilight" panose="020B0402040204020203" pitchFamily="34" charset="0"/>
                <a:cs typeface="Segoe UI Semilight" panose="020B0402040204020203" pitchFamily="34" charset="0"/>
              </a:rPr>
              <a:t>云服务器</a:t>
            </a:r>
            <a:endParaRPr lang="en-US" dirty="0">
              <a:solidFill>
                <a:schemeClr val="accent1"/>
              </a:solidFill>
              <a:latin typeface="Segoe UI Semilight" panose="020B0402040204020203" pitchFamily="34" charset="0"/>
              <a:cs typeface="Segoe UI Semilight" panose="020B0402040204020203" pitchFamily="34" charset="0"/>
            </a:endParaRPr>
          </a:p>
        </p:txBody>
      </p:sp>
      <p:sp>
        <p:nvSpPr>
          <p:cNvPr id="47" name="Arrow: Down 46">
            <a:extLst>
              <a:ext uri="{FF2B5EF4-FFF2-40B4-BE49-F238E27FC236}">
                <a16:creationId xmlns:a16="http://schemas.microsoft.com/office/drawing/2014/main" id="{C3365E6D-4430-4DDB-A2C2-8F25D31B3FD0}"/>
              </a:ext>
            </a:extLst>
          </p:cNvPr>
          <p:cNvSpPr/>
          <p:nvPr/>
        </p:nvSpPr>
        <p:spPr bwMode="auto">
          <a:xfrm>
            <a:off x="8671814" y="3298372"/>
            <a:ext cx="179336" cy="457425"/>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DC4A9B10-6211-476D-8E54-1096F311C7A6}"/>
              </a:ext>
            </a:extLst>
          </p:cNvPr>
          <p:cNvSpPr/>
          <p:nvPr/>
        </p:nvSpPr>
        <p:spPr>
          <a:xfrm>
            <a:off x="8904917" y="3333855"/>
            <a:ext cx="2262159" cy="369332"/>
          </a:xfrm>
          <a:prstGeom prst="rect">
            <a:avLst/>
          </a:prstGeom>
        </p:spPr>
        <p:txBody>
          <a:bodyPr wrap="none">
            <a:spAutoFit/>
          </a:bodyPr>
          <a:lstStyle/>
          <a:p>
            <a:pPr algn="ctr" fontAlgn="auto">
              <a:spcBef>
                <a:spcPts val="0"/>
              </a:spcBef>
              <a:spcAft>
                <a:spcPts val="0"/>
              </a:spcAft>
              <a:defRPr/>
            </a:pPr>
            <a:r>
              <a:rPr lang="zh-CN" altLang="en-US" dirty="0">
                <a:latin typeface="Segoe UI Semilight" panose="020B0402040204020203" pitchFamily="34" charset="0"/>
                <a:cs typeface="Segoe UI Semilight" panose="020B0402040204020203" pitchFamily="34" charset="0"/>
              </a:rPr>
              <a:t>模型训练完成后部署</a:t>
            </a:r>
            <a:endParaRPr lang="en-US"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295567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1" grpId="0"/>
      <p:bldP spid="47" grpId="0" animBg="1"/>
      <p:bldP spid="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2BED-70E2-461F-A89C-8AEA3CEEE0BC}"/>
              </a:ext>
            </a:extLst>
          </p:cNvPr>
          <p:cNvSpPr>
            <a:spLocks noGrp="1"/>
          </p:cNvSpPr>
          <p:nvPr>
            <p:ph type="title"/>
          </p:nvPr>
        </p:nvSpPr>
        <p:spPr/>
        <p:txBody>
          <a:bodyPr/>
          <a:lstStyle/>
          <a:p>
            <a:r>
              <a:rPr lang="zh-CN" altLang="en-US" dirty="0"/>
              <a:t>模型部署与推理实例</a:t>
            </a:r>
            <a:endParaRPr lang="en-US" dirty="0"/>
          </a:p>
        </p:txBody>
      </p:sp>
      <p:sp>
        <p:nvSpPr>
          <p:cNvPr id="3" name="Text Placeholder 2">
            <a:extLst>
              <a:ext uri="{FF2B5EF4-FFF2-40B4-BE49-F238E27FC236}">
                <a16:creationId xmlns:a16="http://schemas.microsoft.com/office/drawing/2014/main" id="{7FD9BEBE-147E-4E67-8C75-1902DE25D726}"/>
              </a:ext>
            </a:extLst>
          </p:cNvPr>
          <p:cNvSpPr>
            <a:spLocks noGrp="1"/>
          </p:cNvSpPr>
          <p:nvPr>
            <p:ph sz="half" idx="1"/>
          </p:nvPr>
        </p:nvSpPr>
        <p:spPr>
          <a:xfrm>
            <a:off x="623635" y="1412776"/>
            <a:ext cx="10963473" cy="4765654"/>
          </a:xfrm>
        </p:spPr>
        <p:txBody>
          <a:bodyPr/>
          <a:lstStyle/>
          <a:p>
            <a:pPr marL="0" indent="0">
              <a:lnSpc>
                <a:spcPct val="100000"/>
              </a:lnSpc>
              <a:buNone/>
            </a:pPr>
            <a:r>
              <a:rPr lang="en-US" altLang="zh-CN" sz="1200" dirty="0">
                <a:solidFill>
                  <a:srgbClr val="92D050"/>
                </a:solidFill>
              </a:rPr>
              <a:t># (1) </a:t>
            </a:r>
            <a:r>
              <a:rPr lang="zh-CN" altLang="en-US" sz="1200" dirty="0">
                <a:solidFill>
                  <a:srgbClr val="92D050"/>
                </a:solidFill>
              </a:rPr>
              <a:t>将框架</a:t>
            </a:r>
            <a:r>
              <a:rPr lang="en-US" altLang="zh-CN" sz="1200" dirty="0">
                <a:solidFill>
                  <a:srgbClr val="92D050"/>
                </a:solidFill>
              </a:rPr>
              <a:t>(</a:t>
            </a:r>
            <a:r>
              <a:rPr lang="zh-CN" altLang="en-US" sz="1200" dirty="0">
                <a:solidFill>
                  <a:srgbClr val="92D050"/>
                </a:solidFill>
              </a:rPr>
              <a:t>本实例中为</a:t>
            </a:r>
            <a:r>
              <a:rPr lang="en-US" altLang="zh-CN" sz="1200" dirty="0">
                <a:solidFill>
                  <a:srgbClr val="92D050"/>
                </a:solidFill>
              </a:rPr>
              <a:t>TensorFlow</a:t>
            </a:r>
            <a:r>
              <a:rPr lang="zh-CN" altLang="en-US" sz="1200" dirty="0">
                <a:solidFill>
                  <a:srgbClr val="92D050"/>
                </a:solidFill>
              </a:rPr>
              <a:t>模型文件</a:t>
            </a:r>
            <a:r>
              <a:rPr lang="en-US" altLang="zh-CN" sz="1200" dirty="0">
                <a:solidFill>
                  <a:srgbClr val="92D050"/>
                </a:solidFill>
              </a:rPr>
              <a:t>)</a:t>
            </a:r>
            <a:r>
              <a:rPr lang="zh-CN" altLang="en-US" sz="1200" dirty="0">
                <a:solidFill>
                  <a:srgbClr val="92D050"/>
                </a:solidFill>
              </a:rPr>
              <a:t>的模型文件转换为推理系统的模型格式</a:t>
            </a:r>
            <a:r>
              <a:rPr lang="en-US" altLang="zh-CN" sz="1200" dirty="0">
                <a:solidFill>
                  <a:srgbClr val="92D050"/>
                </a:solidFill>
              </a:rPr>
              <a:t>(</a:t>
            </a:r>
            <a:r>
              <a:rPr lang="zh-CN" altLang="en-US" sz="1200" dirty="0">
                <a:solidFill>
                  <a:srgbClr val="92D050"/>
                </a:solidFill>
              </a:rPr>
              <a:t>本实例中为</a:t>
            </a:r>
            <a:r>
              <a:rPr lang="en-US" altLang="zh-CN" sz="1200" dirty="0">
                <a:solidFill>
                  <a:srgbClr val="92D050"/>
                </a:solidFill>
              </a:rPr>
              <a:t>UFF</a:t>
            </a:r>
            <a:r>
              <a:rPr lang="zh-CN" altLang="en-US" sz="1200" dirty="0">
                <a:solidFill>
                  <a:srgbClr val="92D050"/>
                </a:solidFill>
              </a:rPr>
              <a:t>格式</a:t>
            </a:r>
            <a:r>
              <a:rPr lang="en-US" altLang="zh-CN" sz="1200" dirty="0">
                <a:solidFill>
                  <a:srgbClr val="92D050"/>
                </a:solidFill>
              </a:rPr>
              <a:t>).</a:t>
            </a:r>
            <a:endParaRPr lang="en-US" altLang="en-US" sz="1200" dirty="0">
              <a:solidFill>
                <a:srgbClr val="92D050"/>
              </a:solidFill>
            </a:endParaRPr>
          </a:p>
          <a:p>
            <a:pPr marL="0" indent="0">
              <a:lnSpc>
                <a:spcPct val="100000"/>
              </a:lnSpc>
              <a:buNone/>
            </a:pPr>
            <a:r>
              <a:rPr lang="en-US" sz="1200" dirty="0" err="1"/>
              <a:t>uff_model</a:t>
            </a:r>
            <a:r>
              <a:rPr lang="en-US" sz="1200" dirty="0"/>
              <a:t> = </a:t>
            </a:r>
            <a:r>
              <a:rPr lang="en-US" sz="1200" dirty="0" err="1"/>
              <a:t>uff.from_tensorflow</a:t>
            </a:r>
            <a:r>
              <a:rPr lang="en-US" sz="1200" dirty="0"/>
              <a:t>(</a:t>
            </a:r>
            <a:r>
              <a:rPr lang="en-US" sz="1200" dirty="0" err="1"/>
              <a:t>tf_model</a:t>
            </a:r>
            <a:r>
              <a:rPr lang="en-US" sz="1200" dirty="0"/>
              <a:t>, OUTPUT_NAMES)</a:t>
            </a:r>
          </a:p>
          <a:p>
            <a:pPr marL="0" indent="0">
              <a:lnSpc>
                <a:spcPct val="100000"/>
              </a:lnSpc>
              <a:buNone/>
            </a:pPr>
            <a:endParaRPr lang="en-US" sz="1200" dirty="0"/>
          </a:p>
          <a:p>
            <a:pPr marL="0" indent="0">
              <a:lnSpc>
                <a:spcPct val="100000"/>
              </a:lnSpc>
              <a:buNone/>
            </a:pPr>
            <a:r>
              <a:rPr lang="en-US" altLang="en-US" sz="1200" dirty="0">
                <a:solidFill>
                  <a:srgbClr val="92D050"/>
                </a:solidFill>
              </a:rPr>
              <a:t># </a:t>
            </a:r>
            <a:r>
              <a:rPr lang="en-US" altLang="zh-CN" sz="1200" dirty="0">
                <a:solidFill>
                  <a:srgbClr val="92D050"/>
                </a:solidFill>
              </a:rPr>
              <a:t>(2) </a:t>
            </a:r>
            <a:r>
              <a:rPr lang="zh-CN" altLang="en-US" sz="1200" dirty="0">
                <a:solidFill>
                  <a:srgbClr val="92D050"/>
                </a:solidFill>
              </a:rPr>
              <a:t>部署模型文件到推理系统</a:t>
            </a:r>
            <a:r>
              <a:rPr lang="en-US" altLang="zh-CN" sz="1200" dirty="0" err="1">
                <a:solidFill>
                  <a:srgbClr val="92D050"/>
                </a:solidFill>
              </a:rPr>
              <a:t>TensorRT</a:t>
            </a:r>
            <a:r>
              <a:rPr lang="en-US" altLang="en-US" sz="1200" dirty="0">
                <a:solidFill>
                  <a:srgbClr val="92D050"/>
                </a:solidFill>
              </a:rPr>
              <a:t>.</a:t>
            </a:r>
          </a:p>
          <a:p>
            <a:pPr marL="0" indent="0">
              <a:lnSpc>
                <a:spcPct val="100000"/>
              </a:lnSpc>
              <a:buNone/>
            </a:pPr>
            <a:r>
              <a:rPr lang="en-US" sz="1200" dirty="0"/>
              <a:t>engine = </a:t>
            </a:r>
            <a:r>
              <a:rPr lang="en-US" sz="1200" dirty="0" err="1"/>
              <a:t>trt.utils.uff_to_trt_engine</a:t>
            </a:r>
            <a:r>
              <a:rPr lang="en-US" sz="1200" dirty="0"/>
              <a:t>(G_LOGGER, </a:t>
            </a:r>
            <a:r>
              <a:rPr lang="en-US" sz="1200" dirty="0" err="1"/>
              <a:t>uff_model</a:t>
            </a:r>
            <a:r>
              <a:rPr lang="en-US" sz="1200" dirty="0"/>
              <a:t>, parser, 1, 1 &lt;&lt; 20)</a:t>
            </a:r>
          </a:p>
          <a:p>
            <a:pPr marL="0" indent="0">
              <a:lnSpc>
                <a:spcPct val="100000"/>
              </a:lnSpc>
              <a:buNone/>
            </a:pPr>
            <a:endParaRPr lang="en-US" sz="1200" dirty="0">
              <a:solidFill>
                <a:srgbClr val="92D050"/>
              </a:solidFill>
            </a:endParaRPr>
          </a:p>
          <a:p>
            <a:pPr marL="0" indent="0">
              <a:lnSpc>
                <a:spcPct val="100000"/>
              </a:lnSpc>
              <a:buNone/>
            </a:pPr>
            <a:r>
              <a:rPr lang="en-US" sz="1200" dirty="0">
                <a:solidFill>
                  <a:srgbClr val="91D150"/>
                </a:solidFill>
              </a:rPr>
              <a:t># </a:t>
            </a:r>
            <a:r>
              <a:rPr lang="en-US" altLang="zh-CN" sz="1200" dirty="0">
                <a:solidFill>
                  <a:srgbClr val="91D150"/>
                </a:solidFill>
              </a:rPr>
              <a:t>(3) </a:t>
            </a:r>
            <a:r>
              <a:rPr lang="zh-CN" altLang="en-US" sz="1200" dirty="0">
                <a:solidFill>
                  <a:srgbClr val="91D150"/>
                </a:solidFill>
              </a:rPr>
              <a:t>读取测试输入图片</a:t>
            </a:r>
            <a:r>
              <a:rPr lang="en-US" altLang="en-US" sz="1200" dirty="0">
                <a:solidFill>
                  <a:srgbClr val="91D150"/>
                </a:solidFill>
              </a:rPr>
              <a:t>. </a:t>
            </a:r>
          </a:p>
          <a:p>
            <a:pPr marL="0" indent="0">
              <a:lnSpc>
                <a:spcPct val="100000"/>
              </a:lnSpc>
              <a:buNone/>
            </a:pPr>
            <a:r>
              <a:rPr lang="en-US" sz="1200" dirty="0" err="1"/>
              <a:t>img</a:t>
            </a:r>
            <a:r>
              <a:rPr lang="en-US" sz="1200" dirty="0"/>
              <a:t> = </a:t>
            </a:r>
            <a:r>
              <a:rPr lang="en-US" sz="1200" dirty="0" err="1"/>
              <a:t>Image.open</a:t>
            </a:r>
            <a:r>
              <a:rPr lang="en-US" sz="1200" dirty="0"/>
              <a:t>(path)</a:t>
            </a:r>
          </a:p>
          <a:p>
            <a:pPr marL="0" indent="0">
              <a:lnSpc>
                <a:spcPct val="100000"/>
              </a:lnSpc>
              <a:buNone/>
            </a:pPr>
            <a:endParaRPr lang="en-US" sz="1200" dirty="0">
              <a:solidFill>
                <a:srgbClr val="92D050"/>
              </a:solidFill>
            </a:endParaRPr>
          </a:p>
          <a:p>
            <a:pPr marL="0" indent="0">
              <a:lnSpc>
                <a:spcPct val="100000"/>
              </a:lnSpc>
              <a:buNone/>
            </a:pPr>
            <a:r>
              <a:rPr lang="en-US" sz="1200" dirty="0">
                <a:solidFill>
                  <a:srgbClr val="91D150"/>
                </a:solidFill>
              </a:rPr>
              <a:t># </a:t>
            </a:r>
            <a:r>
              <a:rPr lang="en-US" altLang="zh-CN" sz="1200" dirty="0">
                <a:solidFill>
                  <a:srgbClr val="91D150"/>
                </a:solidFill>
              </a:rPr>
              <a:t>(4) </a:t>
            </a:r>
            <a:r>
              <a:rPr lang="zh-CN" altLang="en-US" sz="1200" dirty="0">
                <a:solidFill>
                  <a:srgbClr val="91D150"/>
                </a:solidFill>
              </a:rPr>
              <a:t>初始化推理引擎 </a:t>
            </a:r>
            <a:r>
              <a:rPr lang="en-US" altLang="zh-CN" sz="1200" dirty="0">
                <a:solidFill>
                  <a:srgbClr val="91D150"/>
                </a:solidFill>
              </a:rPr>
              <a:t>context.</a:t>
            </a:r>
            <a:endParaRPr lang="en-US" sz="1200" dirty="0">
              <a:solidFill>
                <a:srgbClr val="91D150"/>
              </a:solidFill>
            </a:endParaRPr>
          </a:p>
          <a:p>
            <a:pPr marL="0" indent="0">
              <a:lnSpc>
                <a:spcPct val="100000"/>
              </a:lnSpc>
              <a:buNone/>
            </a:pPr>
            <a:r>
              <a:rPr lang="en-US" sz="1200" dirty="0"/>
              <a:t>context = </a:t>
            </a:r>
            <a:r>
              <a:rPr lang="en-US" sz="1200" dirty="0" err="1"/>
              <a:t>engine.create_execution_context</a:t>
            </a:r>
            <a:r>
              <a:rPr lang="en-US" sz="1200" dirty="0"/>
              <a:t>()</a:t>
            </a:r>
          </a:p>
          <a:p>
            <a:pPr marL="0" indent="0">
              <a:lnSpc>
                <a:spcPct val="100000"/>
              </a:lnSpc>
              <a:buNone/>
            </a:pPr>
            <a:endParaRPr lang="en-US" sz="1200" dirty="0"/>
          </a:p>
          <a:p>
            <a:pPr marL="0" indent="0">
              <a:lnSpc>
                <a:spcPct val="100000"/>
              </a:lnSpc>
              <a:buNone/>
            </a:pPr>
            <a:r>
              <a:rPr lang="en-US" sz="1200" dirty="0">
                <a:solidFill>
                  <a:srgbClr val="91D150"/>
                </a:solidFill>
              </a:rPr>
              <a:t>#</a:t>
            </a:r>
            <a:r>
              <a:rPr lang="zh-CN" altLang="en-US" sz="1200" dirty="0">
                <a:solidFill>
                  <a:srgbClr val="91D150"/>
                </a:solidFill>
              </a:rPr>
              <a:t> </a:t>
            </a:r>
            <a:r>
              <a:rPr lang="en-US" altLang="zh-CN" sz="1200" dirty="0">
                <a:solidFill>
                  <a:srgbClr val="91D150"/>
                </a:solidFill>
              </a:rPr>
              <a:t>(5)</a:t>
            </a:r>
            <a:r>
              <a:rPr lang="zh-CN" altLang="en-US" sz="1200" dirty="0">
                <a:solidFill>
                  <a:srgbClr val="91D150"/>
                </a:solidFill>
              </a:rPr>
              <a:t> 将输入数据拷贝到设备</a:t>
            </a:r>
            <a:r>
              <a:rPr lang="en-US" altLang="zh-CN" sz="1200" dirty="0">
                <a:solidFill>
                  <a:srgbClr val="91D150"/>
                </a:solidFill>
              </a:rPr>
              <a:t>(</a:t>
            </a:r>
            <a:r>
              <a:rPr lang="zh-CN" altLang="en-US" sz="1200" dirty="0">
                <a:solidFill>
                  <a:srgbClr val="91D150"/>
                </a:solidFill>
              </a:rPr>
              <a:t>例如，</a:t>
            </a:r>
            <a:r>
              <a:rPr lang="en-US" altLang="zh-CN" sz="1200" dirty="0">
                <a:solidFill>
                  <a:srgbClr val="91D150"/>
                </a:solidFill>
              </a:rPr>
              <a:t>GPU)</a:t>
            </a:r>
            <a:r>
              <a:rPr lang="zh-CN" altLang="en-US" sz="1200" dirty="0">
                <a:solidFill>
                  <a:srgbClr val="91D150"/>
                </a:solidFill>
              </a:rPr>
              <a:t>并执行模型进行推理</a:t>
            </a:r>
            <a:endParaRPr lang="en-US" sz="1200" dirty="0">
              <a:solidFill>
                <a:srgbClr val="91D150"/>
              </a:solidFill>
            </a:endParaRPr>
          </a:p>
          <a:p>
            <a:pPr marL="0" indent="0">
              <a:lnSpc>
                <a:spcPct val="100000"/>
              </a:lnSpc>
              <a:buNone/>
            </a:pPr>
            <a:r>
              <a:rPr lang="en-US" sz="1200" dirty="0"/>
              <a:t>bindings = [int(</a:t>
            </a:r>
            <a:r>
              <a:rPr lang="en-US" sz="1200" dirty="0" err="1"/>
              <a:t>d_input</a:t>
            </a:r>
            <a:r>
              <a:rPr lang="en-US" sz="1200" dirty="0"/>
              <a:t>), int(</a:t>
            </a:r>
            <a:r>
              <a:rPr lang="en-US" sz="1200" dirty="0" err="1"/>
              <a:t>d_output</a:t>
            </a:r>
            <a:r>
              <a:rPr lang="en-US" sz="1200" dirty="0"/>
              <a:t>)]</a:t>
            </a:r>
          </a:p>
          <a:p>
            <a:pPr marL="0" indent="0">
              <a:lnSpc>
                <a:spcPct val="100000"/>
              </a:lnSpc>
              <a:buNone/>
            </a:pPr>
            <a:r>
              <a:rPr lang="en-US" sz="1200" dirty="0"/>
              <a:t>…</a:t>
            </a:r>
          </a:p>
          <a:p>
            <a:pPr marL="0" indent="0">
              <a:lnSpc>
                <a:spcPct val="100000"/>
              </a:lnSpc>
              <a:buNone/>
            </a:pPr>
            <a:r>
              <a:rPr lang="en-US" sz="1200" dirty="0" err="1"/>
              <a:t>cuda.memcpy_htod_async</a:t>
            </a:r>
            <a:r>
              <a:rPr lang="en-US" sz="1200" dirty="0"/>
              <a:t>(</a:t>
            </a:r>
            <a:r>
              <a:rPr lang="en-US" sz="1200" dirty="0" err="1"/>
              <a:t>d_input</a:t>
            </a:r>
            <a:r>
              <a:rPr lang="en-US" sz="1200" dirty="0"/>
              <a:t>, </a:t>
            </a:r>
            <a:r>
              <a:rPr lang="en-US" sz="1200" dirty="0" err="1"/>
              <a:t>img</a:t>
            </a:r>
            <a:r>
              <a:rPr lang="en-US" sz="1200" dirty="0"/>
              <a:t>, stream)</a:t>
            </a:r>
          </a:p>
          <a:p>
            <a:pPr marL="0" indent="0">
              <a:lnSpc>
                <a:spcPct val="100000"/>
              </a:lnSpc>
              <a:buNone/>
            </a:pPr>
            <a:endParaRPr lang="en-US" sz="1200" dirty="0"/>
          </a:p>
          <a:p>
            <a:pPr marL="0" indent="0">
              <a:lnSpc>
                <a:spcPct val="100000"/>
              </a:lnSpc>
              <a:buNone/>
            </a:pPr>
            <a:r>
              <a:rPr lang="en-US" altLang="zh-CN" sz="1200" dirty="0">
                <a:solidFill>
                  <a:srgbClr val="91D150"/>
                </a:solidFill>
              </a:rPr>
              <a:t>#</a:t>
            </a:r>
            <a:r>
              <a:rPr lang="zh-CN" altLang="en-US" sz="1200" dirty="0">
                <a:solidFill>
                  <a:srgbClr val="91D150"/>
                </a:solidFill>
              </a:rPr>
              <a:t> </a:t>
            </a:r>
            <a:r>
              <a:rPr lang="en-US" altLang="zh-CN" sz="1200" dirty="0">
                <a:solidFill>
                  <a:srgbClr val="91D150"/>
                </a:solidFill>
              </a:rPr>
              <a:t>(6) </a:t>
            </a:r>
            <a:r>
              <a:rPr lang="zh-CN" altLang="en-US" sz="1200" dirty="0">
                <a:solidFill>
                  <a:srgbClr val="91D150"/>
                </a:solidFill>
              </a:rPr>
              <a:t>模型推理</a:t>
            </a:r>
            <a:endParaRPr lang="en-US" sz="1200" dirty="0">
              <a:solidFill>
                <a:srgbClr val="91D150"/>
              </a:solidFill>
            </a:endParaRPr>
          </a:p>
          <a:p>
            <a:pPr marL="0" indent="0">
              <a:lnSpc>
                <a:spcPct val="100000"/>
              </a:lnSpc>
              <a:buNone/>
            </a:pPr>
            <a:r>
              <a:rPr lang="en-US" sz="1200" dirty="0" err="1"/>
              <a:t>context.enqueue</a:t>
            </a:r>
            <a:r>
              <a:rPr lang="en-US" sz="1200" dirty="0"/>
              <a:t>(1, bindings, </a:t>
            </a:r>
            <a:r>
              <a:rPr lang="en-US" sz="1200" dirty="0" err="1"/>
              <a:t>stream.handle</a:t>
            </a:r>
            <a:r>
              <a:rPr lang="en-US" sz="1200" dirty="0"/>
              <a:t>, None)</a:t>
            </a:r>
          </a:p>
          <a:p>
            <a:pPr marL="0" indent="0">
              <a:lnSpc>
                <a:spcPct val="100000"/>
              </a:lnSpc>
              <a:buNone/>
            </a:pPr>
            <a:endParaRPr lang="en-US" sz="1200" dirty="0">
              <a:solidFill>
                <a:srgbClr val="92D050"/>
              </a:solidFill>
            </a:endParaRPr>
          </a:p>
          <a:p>
            <a:pPr marL="0" indent="0">
              <a:lnSpc>
                <a:spcPct val="100000"/>
              </a:lnSpc>
              <a:buNone/>
            </a:pPr>
            <a:r>
              <a:rPr lang="en-US" sz="1200" dirty="0">
                <a:solidFill>
                  <a:srgbClr val="91D150"/>
                </a:solidFill>
              </a:rPr>
              <a:t># </a:t>
            </a:r>
            <a:r>
              <a:rPr lang="en-US" altLang="zh-CN" sz="1200" dirty="0">
                <a:solidFill>
                  <a:srgbClr val="91D150"/>
                </a:solidFill>
              </a:rPr>
              <a:t>(7) </a:t>
            </a:r>
            <a:r>
              <a:rPr lang="zh-CN" altLang="en-US" sz="1200" dirty="0">
                <a:solidFill>
                  <a:srgbClr val="91D150"/>
                </a:solidFill>
              </a:rPr>
              <a:t>最后，获取推理结果，并将结果拷贝到主存</a:t>
            </a:r>
            <a:endParaRPr lang="en-US" sz="1200" dirty="0">
              <a:solidFill>
                <a:srgbClr val="91D150"/>
              </a:solidFill>
            </a:endParaRPr>
          </a:p>
          <a:p>
            <a:pPr marL="0" indent="0">
              <a:lnSpc>
                <a:spcPct val="100000"/>
              </a:lnSpc>
              <a:buNone/>
            </a:pPr>
            <a:r>
              <a:rPr lang="en-US" sz="1200" dirty="0" err="1"/>
              <a:t>cuda.memcpy_dtoh_async</a:t>
            </a:r>
            <a:r>
              <a:rPr lang="en-US" sz="1200" dirty="0"/>
              <a:t>(output, </a:t>
            </a:r>
            <a:r>
              <a:rPr lang="en-US" sz="1200" dirty="0" err="1"/>
              <a:t>d_output</a:t>
            </a:r>
            <a:r>
              <a:rPr lang="en-US" sz="1200" dirty="0"/>
              <a:t>, stream)</a:t>
            </a:r>
          </a:p>
          <a:p>
            <a:pPr marL="0" indent="0">
              <a:lnSpc>
                <a:spcPct val="100000"/>
              </a:lnSpc>
              <a:buNone/>
            </a:pPr>
            <a:endParaRPr lang="en-US" altLang="en-US" sz="1200" dirty="0">
              <a:solidFill>
                <a:srgbClr val="92D050"/>
              </a:solidFill>
            </a:endParaRPr>
          </a:p>
          <a:p>
            <a:pPr marL="0" indent="0">
              <a:lnSpc>
                <a:spcPct val="100000"/>
              </a:lnSpc>
              <a:buNone/>
            </a:pPr>
            <a:r>
              <a:rPr lang="en-US" altLang="zh-CN" sz="1200" dirty="0">
                <a:solidFill>
                  <a:srgbClr val="92D050"/>
                </a:solidFill>
              </a:rPr>
              <a:t># </a:t>
            </a:r>
            <a:r>
              <a:rPr lang="zh-CN" altLang="en-US" sz="1200" dirty="0">
                <a:solidFill>
                  <a:srgbClr val="92D050"/>
                </a:solidFill>
              </a:rPr>
              <a:t>打印结果</a:t>
            </a:r>
          </a:p>
          <a:p>
            <a:pPr marL="0" indent="0">
              <a:lnSpc>
                <a:spcPct val="100000"/>
              </a:lnSpc>
              <a:buNone/>
            </a:pPr>
            <a:r>
              <a:rPr lang="en-US" sz="1200" dirty="0"/>
              <a:t>print("Prediction: ", LABELS[</a:t>
            </a:r>
            <a:r>
              <a:rPr lang="en-US" sz="1200" dirty="0" err="1"/>
              <a:t>np.argmax</a:t>
            </a:r>
            <a:r>
              <a:rPr lang="en-US" sz="1200" dirty="0"/>
              <a:t>(output)])</a:t>
            </a:r>
          </a:p>
          <a:p>
            <a:pPr marL="0" indent="0">
              <a:lnSpc>
                <a:spcPct val="100000"/>
              </a:lnSpc>
              <a:buNone/>
            </a:pPr>
            <a:r>
              <a:rPr lang="en-US" sz="1200" dirty="0"/>
              <a:t>&gt;&gt;&gt; Prediction:  n01608432 kite</a:t>
            </a:r>
          </a:p>
        </p:txBody>
      </p:sp>
      <p:cxnSp>
        <p:nvCxnSpPr>
          <p:cNvPr id="8" name="Connector: Curved 7">
            <a:extLst>
              <a:ext uri="{FF2B5EF4-FFF2-40B4-BE49-F238E27FC236}">
                <a16:creationId xmlns:a16="http://schemas.microsoft.com/office/drawing/2014/main" id="{DCB2E563-C441-4656-8D95-918AF6822C5B}"/>
              </a:ext>
            </a:extLst>
          </p:cNvPr>
          <p:cNvCxnSpPr>
            <a:cxnSpLocks/>
            <a:endCxn id="2050" idx="1"/>
          </p:cNvCxnSpPr>
          <p:nvPr/>
        </p:nvCxnSpPr>
        <p:spPr>
          <a:xfrm>
            <a:off x="3102198" y="2404873"/>
            <a:ext cx="3419855" cy="1793203"/>
          </a:xfrm>
          <a:prstGeom prst="curvedConnector3">
            <a:avLst>
              <a:gd name="adj1" fmla="val 50000"/>
            </a:avLst>
          </a:prstGeom>
          <a:ln w="22225">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TensorRT: Deploy generated runtime inference engine for inference">
            <a:extLst>
              <a:ext uri="{FF2B5EF4-FFF2-40B4-BE49-F238E27FC236}">
                <a16:creationId xmlns:a16="http://schemas.microsoft.com/office/drawing/2014/main" id="{CA78FFCD-D9F8-4C58-938D-8299BBB42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053" y="3672005"/>
            <a:ext cx="5085239" cy="1052141"/>
          </a:xfrm>
          <a:prstGeom prst="rect">
            <a:avLst/>
          </a:prstGeom>
          <a:noFill/>
        </p:spPr>
      </p:pic>
      <p:pic>
        <p:nvPicPr>
          <p:cNvPr id="3074" name="Picture 2" descr="Scatter chart&#10;&#10;Description automatically generated">
            <a:extLst>
              <a:ext uri="{FF2B5EF4-FFF2-40B4-BE49-F238E27FC236}">
                <a16:creationId xmlns:a16="http://schemas.microsoft.com/office/drawing/2014/main" id="{8BD7790D-B7C4-45E1-ABBA-A986928D0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053" y="2314115"/>
            <a:ext cx="5156239" cy="1157468"/>
          </a:xfrm>
          <a:prstGeom prst="rect">
            <a:avLst/>
          </a:prstGeom>
          <a:noFill/>
        </p:spPr>
      </p:pic>
      <p:cxnSp>
        <p:nvCxnSpPr>
          <p:cNvPr id="17" name="Connector: Curved 16">
            <a:extLst>
              <a:ext uri="{FF2B5EF4-FFF2-40B4-BE49-F238E27FC236}">
                <a16:creationId xmlns:a16="http://schemas.microsoft.com/office/drawing/2014/main" id="{479F1FE1-3336-4F12-B508-208530E52F17}"/>
              </a:ext>
            </a:extLst>
          </p:cNvPr>
          <p:cNvCxnSpPr>
            <a:cxnSpLocks/>
            <a:stCxn id="3" idx="0"/>
            <a:endCxn id="3074" idx="0"/>
          </p:cNvCxnSpPr>
          <p:nvPr/>
        </p:nvCxnSpPr>
        <p:spPr>
          <a:xfrm rot="16200000" flipH="1">
            <a:off x="7116602" y="401545"/>
            <a:ext cx="901339" cy="2923801"/>
          </a:xfrm>
          <a:prstGeom prst="curvedConnector3">
            <a:avLst>
              <a:gd name="adj1" fmla="val -25362"/>
            </a:avLst>
          </a:prstGeom>
          <a:ln w="22225">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3765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4" end="2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18EB2FC-FBD0-6E45-8B10-E8B0EA15AAB4}"/>
              </a:ext>
            </a:extLst>
          </p:cNvPr>
          <p:cNvSpPr>
            <a:spLocks noGrp="1"/>
          </p:cNvSpPr>
          <p:nvPr>
            <p:ph type="title"/>
          </p:nvPr>
        </p:nvSpPr>
        <p:spPr/>
        <p:txBody>
          <a:bodyPr/>
          <a:lstStyle/>
          <a:p>
            <a:endParaRPr lang="zh-CN" altLang="en-US"/>
          </a:p>
        </p:txBody>
      </p:sp>
      <p:pic>
        <p:nvPicPr>
          <p:cNvPr id="8" name="内容占位符 7">
            <a:extLst>
              <a:ext uri="{FF2B5EF4-FFF2-40B4-BE49-F238E27FC236}">
                <a16:creationId xmlns:a16="http://schemas.microsoft.com/office/drawing/2014/main" id="{E5A9C87E-AC78-F745-9027-E99DF77528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1071" y="3212976"/>
            <a:ext cx="10388600" cy="2717800"/>
          </a:xfrm>
        </p:spPr>
      </p:pic>
    </p:spTree>
    <p:extLst>
      <p:ext uri="{BB962C8B-B14F-4D97-AF65-F5344CB8AC3E}">
        <p14:creationId xmlns:p14="http://schemas.microsoft.com/office/powerpoint/2010/main" val="39874175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小结与讨论</a:t>
            </a:r>
            <a:endParaRPr lang="en-US" dirty="0"/>
          </a:p>
        </p:txBody>
      </p:sp>
      <p:sp>
        <p:nvSpPr>
          <p:cNvPr id="6" name="Text Placeholder 5"/>
          <p:cNvSpPr>
            <a:spLocks noGrp="1"/>
          </p:cNvSpPr>
          <p:nvPr>
            <p:ph sz="half" idx="1"/>
          </p:nvPr>
        </p:nvSpPr>
        <p:spPr/>
        <p:txBody>
          <a:bodyPr/>
          <a:lstStyle/>
          <a:p>
            <a:pPr marL="457200" indent="-457200">
              <a:lnSpc>
                <a:spcPct val="150000"/>
              </a:lnSpc>
              <a:buFont typeface="Arial" panose="020B0604020202020204" pitchFamily="34" charset="0"/>
              <a:buChar char="•"/>
            </a:pPr>
            <a:r>
              <a:rPr lang="zh-CN" altLang="en-US" dirty="0"/>
              <a:t>深度学习推理系统设计需要考虑多目标和约束</a:t>
            </a:r>
            <a:endParaRPr lang="en-US" altLang="zh-CN" dirty="0"/>
          </a:p>
          <a:p>
            <a:pPr marL="457200" indent="-457200">
              <a:lnSpc>
                <a:spcPct val="150000"/>
              </a:lnSpc>
              <a:buFont typeface="Arial" panose="020B0604020202020204" pitchFamily="34" charset="0"/>
              <a:buChar char="•"/>
            </a:pPr>
            <a:r>
              <a:rPr lang="zh-CN" altLang="en-US" dirty="0"/>
              <a:t>推理系统相比传统服务系统有哪些新的挑战？</a:t>
            </a:r>
            <a:endParaRPr lang="en-US" altLang="zh-CN" dirty="0"/>
          </a:p>
          <a:p>
            <a:pPr marL="457200" indent="-457200">
              <a:lnSpc>
                <a:spcPct val="150000"/>
              </a:lnSpc>
              <a:buFont typeface="Arial" panose="020B0604020202020204" pitchFamily="34" charset="0"/>
              <a:buChar char="•"/>
            </a:pPr>
            <a:r>
              <a:rPr lang="zh-CN" altLang="en-US" dirty="0"/>
              <a:t>云和端的服务系统有何不同的侧重和挑战？</a:t>
            </a:r>
            <a:endParaRPr lang="en-US" altLang="zh-CN" dirty="0"/>
          </a:p>
        </p:txBody>
      </p:sp>
    </p:spTree>
    <p:extLst>
      <p:ext uri="{BB962C8B-B14F-4D97-AF65-F5344CB8AC3E}">
        <p14:creationId xmlns:p14="http://schemas.microsoft.com/office/powerpoint/2010/main" val="1145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A100F-E959-B844-BC59-9F667CFC6D93}"/>
              </a:ext>
            </a:extLst>
          </p:cNvPr>
          <p:cNvSpPr>
            <a:spLocks noGrp="1"/>
          </p:cNvSpPr>
          <p:nvPr>
            <p:ph type="title"/>
          </p:nvPr>
        </p:nvSpPr>
        <p:spPr>
          <a:xfrm>
            <a:off x="623635" y="980728"/>
            <a:ext cx="10963473" cy="5112568"/>
          </a:xfrm>
        </p:spPr>
        <p:txBody>
          <a:bodyPr anchor="ctr"/>
          <a:lstStyle/>
          <a:p>
            <a:pPr algn="ctr">
              <a:lnSpc>
                <a:spcPct val="150000"/>
              </a:lnSpc>
            </a:pPr>
            <a:r>
              <a:rPr lang="zh-CN" altLang="en-US" sz="7200" dirty="0"/>
              <a:t>推理系统</a:t>
            </a:r>
            <a:br>
              <a:rPr lang="en-US" altLang="zh-CN" sz="7200" dirty="0"/>
            </a:br>
            <a:r>
              <a:rPr lang="zh-CN" altLang="en-US" sz="7200" dirty="0"/>
              <a:t>优化目标与约束</a:t>
            </a:r>
            <a:endParaRPr kumimoji="1" lang="zh-CN" altLang="en-US" sz="7200" dirty="0"/>
          </a:p>
        </p:txBody>
      </p:sp>
    </p:spTree>
    <p:extLst>
      <p:ext uri="{BB962C8B-B14F-4D97-AF65-F5344CB8AC3E}">
        <p14:creationId xmlns:p14="http://schemas.microsoft.com/office/powerpoint/2010/main" val="20970108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zh-CN" altLang="en-US" dirty="0"/>
              <a:t>在线推荐系统的服务需求</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sz="half" idx="1"/>
          </p:nvPr>
        </p:nvSpPr>
        <p:spPr/>
        <p:txBody>
          <a:bodyPr/>
          <a:lstStyle/>
          <a:p>
            <a:r>
              <a:rPr lang="zh-CN" altLang="en-US" dirty="0"/>
              <a:t>例如某在线新闻</a:t>
            </a:r>
            <a:r>
              <a:rPr lang="en-US" altLang="zh-CN" dirty="0"/>
              <a:t>APP</a:t>
            </a:r>
            <a:r>
              <a:rPr lang="zh-CN" altLang="en-US" dirty="0"/>
              <a:t>公司希望部署内容个性化推荐服务并期望该服务能满足以下需求：</a:t>
            </a:r>
            <a:endParaRPr lang="en-US" altLang="zh-CN" dirty="0"/>
          </a:p>
          <a:p>
            <a:pPr marL="457200" indent="-457200">
              <a:buFont typeface="Arial" panose="020B0604020202020204" pitchFamily="34" charset="0"/>
              <a:buChar char="•"/>
            </a:pPr>
            <a:r>
              <a:rPr lang="zh-CN" altLang="en-US" dirty="0"/>
              <a:t>低延迟：</a:t>
            </a:r>
            <a:endParaRPr lang="en-US" altLang="zh-CN" dirty="0"/>
          </a:p>
          <a:p>
            <a:pPr marL="685800" lvl="1" indent="-457200">
              <a:buFont typeface="Arial" panose="020B0604020202020204" pitchFamily="34" charset="0"/>
              <a:buChar char="•"/>
            </a:pPr>
            <a:r>
              <a:rPr lang="zh-CN" altLang="en-US" dirty="0"/>
              <a:t>互联网上推荐文章延迟（</a:t>
            </a:r>
            <a:r>
              <a:rPr lang="en-US" altLang="zh-CN" dirty="0"/>
              <a:t>&lt;100</a:t>
            </a:r>
            <a:r>
              <a:rPr lang="zh-CN" altLang="en-US" dirty="0"/>
              <a:t>毫秒）</a:t>
            </a:r>
            <a:endParaRPr lang="en-US" altLang="zh-CN" dirty="0"/>
          </a:p>
          <a:p>
            <a:pPr marL="457200" indent="-457200">
              <a:buFont typeface="Arial" panose="020B0604020202020204" pitchFamily="34" charset="0"/>
              <a:buChar char="•"/>
            </a:pPr>
            <a:r>
              <a:rPr lang="zh-CN" altLang="en-US" dirty="0"/>
              <a:t>高吞吐：</a:t>
            </a:r>
            <a:endParaRPr lang="en-US" altLang="zh-CN" dirty="0"/>
          </a:p>
          <a:p>
            <a:pPr marL="685800" lvl="1" indent="-457200">
              <a:buFont typeface="Arial" panose="020B0604020202020204" pitchFamily="34" charset="0"/>
              <a:buChar char="•"/>
            </a:pPr>
            <a:r>
              <a:rPr lang="zh-CN" altLang="en-US" dirty="0"/>
              <a:t>突发新闻驱动的暴增人群的吞吐量需求</a:t>
            </a:r>
            <a:endParaRPr lang="en-US" altLang="zh-CN" dirty="0"/>
          </a:p>
          <a:p>
            <a:pPr marL="457200" indent="-457200">
              <a:buFont typeface="Arial" panose="020B0604020202020204" pitchFamily="34" charset="0"/>
              <a:buChar char="•"/>
            </a:pPr>
            <a:r>
              <a:rPr lang="zh-CN" altLang="en-US" dirty="0"/>
              <a:t>扩展性：</a:t>
            </a:r>
            <a:endParaRPr lang="en-US" altLang="zh-CN" dirty="0"/>
          </a:p>
          <a:p>
            <a:pPr marL="685800" lvl="1" indent="-457200">
              <a:buFont typeface="Arial" panose="020B0604020202020204" pitchFamily="34" charset="0"/>
              <a:buChar char="•"/>
            </a:pPr>
            <a:r>
              <a:rPr lang="zh-CN" altLang="en-US" dirty="0"/>
              <a:t>扩展到不断增长的庞大的用户群体</a:t>
            </a:r>
            <a:endParaRPr lang="en-US" altLang="zh-CN" dirty="0"/>
          </a:p>
          <a:p>
            <a:pPr marL="457200" indent="-457200">
              <a:buFont typeface="Arial" panose="020B0604020202020204" pitchFamily="34" charset="0"/>
              <a:buChar char="•"/>
            </a:pPr>
            <a:r>
              <a:rPr lang="zh-CN" altLang="en-US" dirty="0"/>
              <a:t>准确度：</a:t>
            </a:r>
            <a:endParaRPr lang="en-US" altLang="zh-CN" dirty="0"/>
          </a:p>
          <a:p>
            <a:pPr marL="685800" lvl="1" indent="-457200">
              <a:buFont typeface="Arial" panose="020B0604020202020204" pitchFamily="34" charset="0"/>
              <a:buChar char="•"/>
            </a:pPr>
            <a:r>
              <a:rPr lang="zh-CN" altLang="en-US" dirty="0"/>
              <a:t>随着新闻和读者兴趣的变化提供准确的预测 </a:t>
            </a:r>
            <a:endParaRPr lang="en-US" altLang="zh-CN" dirty="0"/>
          </a:p>
          <a:p>
            <a:endParaRPr lang="en-US" dirty="0"/>
          </a:p>
        </p:txBody>
      </p:sp>
      <p:pic>
        <p:nvPicPr>
          <p:cNvPr id="4" name="Picture 3">
            <a:extLst>
              <a:ext uri="{FF2B5EF4-FFF2-40B4-BE49-F238E27FC236}">
                <a16:creationId xmlns:a16="http://schemas.microsoft.com/office/drawing/2014/main" id="{FE73A030-5343-4341-8CF2-C71C21DBDDAC}"/>
              </a:ext>
            </a:extLst>
          </p:cNvPr>
          <p:cNvPicPr>
            <a:picLocks noChangeAspect="1"/>
          </p:cNvPicPr>
          <p:nvPr/>
        </p:nvPicPr>
        <p:blipFill>
          <a:blip r:embed="rId3"/>
          <a:stretch>
            <a:fillRect/>
          </a:stretch>
        </p:blipFill>
        <p:spPr>
          <a:xfrm>
            <a:off x="8674405" y="1976285"/>
            <a:ext cx="2272259" cy="4041057"/>
          </a:xfrm>
          <a:prstGeom prst="rect">
            <a:avLst/>
          </a:prstGeom>
        </p:spPr>
      </p:pic>
    </p:spTree>
    <p:extLst>
      <p:ext uri="{BB962C8B-B14F-4D97-AF65-F5344CB8AC3E}">
        <p14:creationId xmlns:p14="http://schemas.microsoft.com/office/powerpoint/2010/main" val="40551336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8BCB-7E14-485B-8817-1F99535F49BA}"/>
              </a:ext>
            </a:extLst>
          </p:cNvPr>
          <p:cNvSpPr>
            <a:spLocks noGrp="1"/>
          </p:cNvSpPr>
          <p:nvPr>
            <p:ph type="title"/>
          </p:nvPr>
        </p:nvSpPr>
        <p:spPr/>
        <p:txBody>
          <a:bodyPr/>
          <a:lstStyle/>
          <a:p>
            <a:r>
              <a:rPr lang="zh-CN" altLang="en-US" dirty="0"/>
              <a:t>设计推理系统的优化目标</a:t>
            </a:r>
            <a:br>
              <a:rPr lang="zh-CN" altLang="en-US" dirty="0"/>
            </a:br>
            <a:endParaRPr lang="en-US" dirty="0"/>
          </a:p>
        </p:txBody>
      </p:sp>
      <p:sp>
        <p:nvSpPr>
          <p:cNvPr id="3" name="Text Placeholder 2">
            <a:extLst>
              <a:ext uri="{FF2B5EF4-FFF2-40B4-BE49-F238E27FC236}">
                <a16:creationId xmlns:a16="http://schemas.microsoft.com/office/drawing/2014/main" id="{7C1EB47D-33FA-435E-88BB-2335153F806E}"/>
              </a:ext>
            </a:extLst>
          </p:cNvPr>
          <p:cNvSpPr>
            <a:spLocks noGrp="1"/>
          </p:cNvSpPr>
          <p:nvPr>
            <p:ph sz="half" idx="1"/>
          </p:nvPr>
        </p:nvSpPr>
        <p:spPr/>
        <p:txBody>
          <a:bodyPr/>
          <a:lstStyle/>
          <a:p>
            <a:pPr marL="457200" indent="-457200">
              <a:buFont typeface="Arial" panose="020B0604020202020204" pitchFamily="34" charset="0"/>
              <a:buChar char="•"/>
            </a:pPr>
            <a:r>
              <a:rPr lang="zh-CN" altLang="en-US" dirty="0"/>
              <a:t>延迟</a:t>
            </a:r>
            <a:r>
              <a:rPr lang="en-US" altLang="zh-CN" dirty="0"/>
              <a:t>(Latency):</a:t>
            </a:r>
          </a:p>
          <a:p>
            <a:pPr marL="685800" lvl="1" indent="-457200">
              <a:buFont typeface="Arial" panose="020B0604020202020204" pitchFamily="34" charset="0"/>
              <a:buChar char="•"/>
            </a:pPr>
            <a:r>
              <a:rPr lang="zh-CN" altLang="en-US" dirty="0"/>
              <a:t>满足服务等级协议的延迟</a:t>
            </a:r>
            <a:endParaRPr lang="en-US" altLang="zh-CN" dirty="0"/>
          </a:p>
          <a:p>
            <a:pPr marL="457200" indent="-457200">
              <a:buFont typeface="Arial" panose="020B0604020202020204" pitchFamily="34" charset="0"/>
              <a:buChar char="•"/>
            </a:pPr>
            <a:r>
              <a:rPr lang="zh-CN" altLang="en-US" dirty="0"/>
              <a:t>吞吐量</a:t>
            </a:r>
            <a:r>
              <a:rPr lang="en-US" altLang="zh-CN" dirty="0"/>
              <a:t>(Throughputs):</a:t>
            </a:r>
          </a:p>
          <a:p>
            <a:pPr marL="685800" lvl="1" indent="-457200">
              <a:buFont typeface="Arial" panose="020B0604020202020204" pitchFamily="34" charset="0"/>
              <a:buChar char="•"/>
            </a:pPr>
            <a:r>
              <a:rPr lang="zh-CN" altLang="en-US" dirty="0"/>
              <a:t>暴增负载的吞吐量需求</a:t>
            </a:r>
            <a:endParaRPr lang="en-US" altLang="zh-CN" dirty="0"/>
          </a:p>
          <a:p>
            <a:pPr marL="457200" indent="-457200">
              <a:buFont typeface="Arial" panose="020B0604020202020204" pitchFamily="34" charset="0"/>
              <a:buChar char="•"/>
            </a:pPr>
            <a:r>
              <a:rPr lang="zh-CN" altLang="en-US" dirty="0"/>
              <a:t>效率</a:t>
            </a:r>
            <a:r>
              <a:rPr lang="en-US" altLang="zh-CN" dirty="0"/>
              <a:t>(Efficiency): </a:t>
            </a:r>
          </a:p>
          <a:p>
            <a:pPr marL="685800" lvl="1" indent="-457200">
              <a:buFont typeface="Arial" panose="020B0604020202020204" pitchFamily="34" charset="0"/>
              <a:buChar char="•"/>
            </a:pPr>
            <a:r>
              <a:rPr lang="zh-CN" altLang="en-US" dirty="0"/>
              <a:t>高效率，低功耗使用</a:t>
            </a:r>
            <a:r>
              <a:rPr lang="en-US" altLang="zh-CN" dirty="0"/>
              <a:t>GPU, CPU</a:t>
            </a:r>
          </a:p>
          <a:p>
            <a:pPr marL="457200" indent="-457200">
              <a:buFont typeface="Arial" panose="020B0604020202020204" pitchFamily="34" charset="0"/>
              <a:buChar char="•"/>
            </a:pPr>
            <a:r>
              <a:rPr lang="zh-CN" altLang="en-US" dirty="0"/>
              <a:t>灵活性</a:t>
            </a:r>
            <a:r>
              <a:rPr lang="en-US" altLang="zh-CN" dirty="0"/>
              <a:t>(Flexibility): </a:t>
            </a:r>
          </a:p>
          <a:p>
            <a:pPr marL="685800" lvl="1" indent="-457200">
              <a:buFont typeface="Arial" panose="020B0604020202020204" pitchFamily="34" charset="0"/>
              <a:buChar char="•"/>
            </a:pPr>
            <a:r>
              <a:rPr lang="zh-CN" altLang="en-US" dirty="0"/>
              <a:t>支持多种框架</a:t>
            </a:r>
            <a:r>
              <a:rPr lang="en-US" altLang="zh-CN" dirty="0"/>
              <a:t>, </a:t>
            </a:r>
            <a:r>
              <a:rPr lang="zh-CN" altLang="en-US" dirty="0"/>
              <a:t>提供构建不同应用的灵活性</a:t>
            </a:r>
            <a:endParaRPr lang="en-US" altLang="zh-CN" dirty="0"/>
          </a:p>
          <a:p>
            <a:pPr marL="457200"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扩展支持不断增长的用户或设备</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dirty="0"/>
          </a:p>
        </p:txBody>
      </p:sp>
      <p:graphicFrame>
        <p:nvGraphicFramePr>
          <p:cNvPr id="6" name="Diagram 5">
            <a:extLst>
              <a:ext uri="{FF2B5EF4-FFF2-40B4-BE49-F238E27FC236}">
                <a16:creationId xmlns:a16="http://schemas.microsoft.com/office/drawing/2014/main" id="{E6484E5E-A296-4074-B2E6-F2A95B7C0973}"/>
              </a:ext>
            </a:extLst>
          </p:cNvPr>
          <p:cNvGraphicFramePr/>
          <p:nvPr/>
        </p:nvGraphicFramePr>
        <p:xfrm>
          <a:off x="5377633" y="1434371"/>
          <a:ext cx="6018924" cy="4162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03058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hought Bubble: Cloud 7">
            <a:extLst>
              <a:ext uri="{FF2B5EF4-FFF2-40B4-BE49-F238E27FC236}">
                <a16:creationId xmlns:a16="http://schemas.microsoft.com/office/drawing/2014/main" id="{30D74EAD-082D-4D35-BD84-59F6B86AE476}"/>
              </a:ext>
            </a:extLst>
          </p:cNvPr>
          <p:cNvSpPr/>
          <p:nvPr/>
        </p:nvSpPr>
        <p:spPr bwMode="auto">
          <a:xfrm>
            <a:off x="6853808" y="931667"/>
            <a:ext cx="4965453" cy="4125175"/>
          </a:xfrm>
          <a:prstGeom prst="cloudCallout">
            <a:avLst/>
          </a:prstGeom>
          <a:solidFill>
            <a:schemeClr val="accent1">
              <a:alpha val="0"/>
            </a:schemeClr>
          </a:solidFill>
          <a:ln>
            <a:solidFill>
              <a:schemeClr val="accent6">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zh-CN" altLang="en-US" dirty="0"/>
              <a:t>推理系统的约束</a:t>
            </a:r>
            <a:endParaRPr lang="en-US" dirty="0"/>
          </a:p>
        </p:txBody>
      </p:sp>
      <p:sp>
        <p:nvSpPr>
          <p:cNvPr id="6" name="Text Placeholder 5"/>
          <p:cNvSpPr>
            <a:spLocks noGrp="1"/>
          </p:cNvSpPr>
          <p:nvPr>
            <p:ph sz="half" idx="1"/>
          </p:nvPr>
        </p:nvSpPr>
        <p:spPr/>
        <p:txBody>
          <a:bodyPr/>
          <a:lstStyle/>
          <a:p>
            <a:pPr marL="457200" indent="-457200">
              <a:buFont typeface="Arial" panose="020B0604020202020204" pitchFamily="34" charset="0"/>
              <a:buChar char="•"/>
            </a:pPr>
            <a:r>
              <a:rPr lang="en-US" altLang="zh-CN" dirty="0"/>
              <a:t>SLA</a:t>
            </a:r>
            <a:r>
              <a:rPr lang="zh-CN" altLang="en-US" dirty="0"/>
              <a:t>对延迟的约束</a:t>
            </a:r>
            <a:endParaRPr lang="en-US" dirty="0"/>
          </a:p>
          <a:p>
            <a:pPr marL="457200" indent="-457200">
              <a:buFont typeface="Arial" panose="020B0604020202020204" pitchFamily="34" charset="0"/>
              <a:buChar char="•"/>
            </a:pPr>
            <a:r>
              <a:rPr lang="zh-CN" altLang="en-US" dirty="0"/>
              <a:t>资源约束</a:t>
            </a:r>
            <a:endParaRPr lang="en-US" dirty="0"/>
          </a:p>
          <a:p>
            <a:pPr marL="571500" lvl="1" indent="-342900">
              <a:buFont typeface="Arial" panose="020B0604020202020204" pitchFamily="34" charset="0"/>
              <a:buChar char="•"/>
            </a:pPr>
            <a:r>
              <a:rPr lang="zh-CN" altLang="en-US" dirty="0"/>
              <a:t>设备端电池约束</a:t>
            </a:r>
            <a:endParaRPr lang="en-US" altLang="zh-CN" dirty="0"/>
          </a:p>
          <a:p>
            <a:pPr marL="571500" lvl="1" indent="-342900">
              <a:buFont typeface="Arial" panose="020B0604020202020204" pitchFamily="34" charset="0"/>
              <a:buChar char="•"/>
            </a:pPr>
            <a:r>
              <a:rPr lang="zh-CN" altLang="en-US" dirty="0"/>
              <a:t>设备与服务端内存约束</a:t>
            </a:r>
            <a:endParaRPr lang="en-US" altLang="zh-CN" dirty="0"/>
          </a:p>
          <a:p>
            <a:pPr marL="571500" lvl="1" indent="-342900">
              <a:buFont typeface="Arial" panose="020B0604020202020204" pitchFamily="34" charset="0"/>
              <a:buChar char="•"/>
            </a:pPr>
            <a:r>
              <a:rPr lang="zh-CN" altLang="en-US" dirty="0"/>
              <a:t>云端资源的预算约束</a:t>
            </a:r>
            <a:endParaRPr lang="en-US" altLang="zh-CN" dirty="0"/>
          </a:p>
          <a:p>
            <a:pPr marL="571500" lvl="1" indent="-342900">
              <a:buFont typeface="Arial" panose="020B0604020202020204" pitchFamily="34" charset="0"/>
              <a:buChar char="•"/>
            </a:pPr>
            <a:r>
              <a:rPr lang="en-US" dirty="0"/>
              <a:t>…</a:t>
            </a:r>
          </a:p>
          <a:p>
            <a:pPr marL="457200" indent="-457200">
              <a:buFont typeface="Arial" panose="020B0604020202020204" pitchFamily="34" charset="0"/>
              <a:buChar char="•"/>
            </a:pPr>
            <a:r>
              <a:rPr lang="zh-CN" altLang="en-US" dirty="0"/>
              <a:t>准确度</a:t>
            </a:r>
            <a:r>
              <a:rPr lang="en-US" altLang="zh-CN" dirty="0"/>
              <a:t>(Accuracy)</a:t>
            </a:r>
            <a:r>
              <a:rPr lang="zh-CN" altLang="en-US" dirty="0"/>
              <a:t>约束</a:t>
            </a:r>
            <a:endParaRPr lang="en-US" altLang="zh-CN" dirty="0"/>
          </a:p>
          <a:p>
            <a:pPr marL="685800" lvl="1" indent="-457200">
              <a:buFont typeface="Arial" panose="020B0604020202020204" pitchFamily="34" charset="0"/>
              <a:buChar char="•"/>
            </a:pPr>
            <a:r>
              <a:rPr lang="zh-CN" altLang="en-US" dirty="0"/>
              <a:t>使用近似模型产生的一些误差可以接受</a:t>
            </a:r>
            <a:endParaRPr lang="en-US" altLang="zh-CN" dirty="0"/>
          </a:p>
        </p:txBody>
      </p:sp>
      <p:pic>
        <p:nvPicPr>
          <p:cNvPr id="2" name="Picture 1">
            <a:extLst>
              <a:ext uri="{FF2B5EF4-FFF2-40B4-BE49-F238E27FC236}">
                <a16:creationId xmlns:a16="http://schemas.microsoft.com/office/drawing/2014/main" id="{01C73375-B4FB-4121-876A-A60BC981D45B}"/>
              </a:ext>
            </a:extLst>
          </p:cNvPr>
          <p:cNvPicPr>
            <a:picLocks noChangeAspect="1"/>
          </p:cNvPicPr>
          <p:nvPr/>
        </p:nvPicPr>
        <p:blipFill>
          <a:blip r:embed="rId3"/>
          <a:stretch>
            <a:fillRect/>
          </a:stretch>
        </p:blipFill>
        <p:spPr>
          <a:xfrm>
            <a:off x="8305080" y="1443826"/>
            <a:ext cx="2227500" cy="916457"/>
          </a:xfrm>
          <a:prstGeom prst="rect">
            <a:avLst/>
          </a:prstGeom>
        </p:spPr>
      </p:pic>
      <p:pic>
        <p:nvPicPr>
          <p:cNvPr id="3" name="Picture 2">
            <a:extLst>
              <a:ext uri="{FF2B5EF4-FFF2-40B4-BE49-F238E27FC236}">
                <a16:creationId xmlns:a16="http://schemas.microsoft.com/office/drawing/2014/main" id="{F4E310E7-4743-4D9D-A092-EBDCAA91C369}"/>
              </a:ext>
            </a:extLst>
          </p:cNvPr>
          <p:cNvPicPr>
            <a:picLocks noChangeAspect="1"/>
          </p:cNvPicPr>
          <p:nvPr/>
        </p:nvPicPr>
        <p:blipFill>
          <a:blip r:embed="rId4"/>
          <a:stretch>
            <a:fillRect/>
          </a:stretch>
        </p:blipFill>
        <p:spPr>
          <a:xfrm>
            <a:off x="9297192" y="2482803"/>
            <a:ext cx="2104767" cy="1108291"/>
          </a:xfrm>
          <a:prstGeom prst="rect">
            <a:avLst/>
          </a:prstGeom>
        </p:spPr>
      </p:pic>
      <p:pic>
        <p:nvPicPr>
          <p:cNvPr id="4" name="Picture 3">
            <a:extLst>
              <a:ext uri="{FF2B5EF4-FFF2-40B4-BE49-F238E27FC236}">
                <a16:creationId xmlns:a16="http://schemas.microsoft.com/office/drawing/2014/main" id="{6E00CB54-5396-4754-A231-2A7FB2F2476E}"/>
              </a:ext>
            </a:extLst>
          </p:cNvPr>
          <p:cNvPicPr>
            <a:picLocks noChangeAspect="1"/>
          </p:cNvPicPr>
          <p:nvPr/>
        </p:nvPicPr>
        <p:blipFill>
          <a:blip r:embed="rId5"/>
          <a:stretch>
            <a:fillRect/>
          </a:stretch>
        </p:blipFill>
        <p:spPr>
          <a:xfrm>
            <a:off x="8712398" y="3773825"/>
            <a:ext cx="1599650" cy="936018"/>
          </a:xfrm>
          <a:prstGeom prst="rect">
            <a:avLst/>
          </a:prstGeom>
        </p:spPr>
      </p:pic>
      <p:pic>
        <p:nvPicPr>
          <p:cNvPr id="5" name="Picture 4">
            <a:extLst>
              <a:ext uri="{FF2B5EF4-FFF2-40B4-BE49-F238E27FC236}">
                <a16:creationId xmlns:a16="http://schemas.microsoft.com/office/drawing/2014/main" id="{1FB235BC-8D93-47F5-BFA7-1FB39DD66AB9}"/>
              </a:ext>
            </a:extLst>
          </p:cNvPr>
          <p:cNvPicPr>
            <a:picLocks noChangeAspect="1"/>
          </p:cNvPicPr>
          <p:nvPr/>
        </p:nvPicPr>
        <p:blipFill>
          <a:blip r:embed="rId6"/>
          <a:stretch>
            <a:fillRect/>
          </a:stretch>
        </p:blipFill>
        <p:spPr>
          <a:xfrm>
            <a:off x="7483705" y="2426269"/>
            <a:ext cx="2028518" cy="1135970"/>
          </a:xfrm>
          <a:prstGeom prst="rect">
            <a:avLst/>
          </a:prstGeom>
        </p:spPr>
      </p:pic>
      <p:pic>
        <p:nvPicPr>
          <p:cNvPr id="7" name="Picture 6">
            <a:extLst>
              <a:ext uri="{FF2B5EF4-FFF2-40B4-BE49-F238E27FC236}">
                <a16:creationId xmlns:a16="http://schemas.microsoft.com/office/drawing/2014/main" id="{B693A43B-39F2-44D4-9965-95B72F32BFDA}"/>
              </a:ext>
            </a:extLst>
          </p:cNvPr>
          <p:cNvPicPr>
            <a:picLocks noChangeAspect="1"/>
          </p:cNvPicPr>
          <p:nvPr/>
        </p:nvPicPr>
        <p:blipFill>
          <a:blip r:embed="rId7"/>
          <a:stretch>
            <a:fillRect/>
          </a:stretch>
        </p:blipFill>
        <p:spPr>
          <a:xfrm flipH="1">
            <a:off x="5919705" y="4883729"/>
            <a:ext cx="2937571" cy="1192568"/>
          </a:xfrm>
          <a:prstGeom prst="rect">
            <a:avLst/>
          </a:prstGeom>
        </p:spPr>
      </p:pic>
    </p:spTree>
    <p:extLst>
      <p:ext uri="{BB962C8B-B14F-4D97-AF65-F5344CB8AC3E}">
        <p14:creationId xmlns:p14="http://schemas.microsoft.com/office/powerpoint/2010/main" val="6681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E595-8F49-44C8-91C4-0B3B25A826AF}"/>
              </a:ext>
            </a:extLst>
          </p:cNvPr>
          <p:cNvSpPr>
            <a:spLocks noGrp="1"/>
          </p:cNvSpPr>
          <p:nvPr>
            <p:ph type="title"/>
          </p:nvPr>
        </p:nvSpPr>
        <p:spPr/>
        <p:txBody>
          <a:bodyPr/>
          <a:lstStyle/>
          <a:p>
            <a:r>
              <a:rPr lang="zh-CN" altLang="en-US" dirty="0"/>
              <a:t>推理系统部署灵活性需求</a:t>
            </a:r>
            <a:endParaRPr lang="en-US" dirty="0"/>
          </a:p>
        </p:txBody>
      </p:sp>
      <p:sp>
        <p:nvSpPr>
          <p:cNvPr id="3" name="Text Placeholder 2">
            <a:extLst>
              <a:ext uri="{FF2B5EF4-FFF2-40B4-BE49-F238E27FC236}">
                <a16:creationId xmlns:a16="http://schemas.microsoft.com/office/drawing/2014/main" id="{AD74E556-D745-4625-BDE7-535D1951903D}"/>
              </a:ext>
            </a:extLst>
          </p:cNvPr>
          <p:cNvSpPr>
            <a:spLocks noGrp="1"/>
          </p:cNvSpPr>
          <p:nvPr>
            <p:ph sz="half" idx="1"/>
          </p:nvPr>
        </p:nvSpPr>
        <p:spPr/>
        <p:txBody>
          <a:bodyPr/>
          <a:lstStyle/>
          <a:p>
            <a:pPr marL="0" indent="0">
              <a:lnSpc>
                <a:spcPct val="150000"/>
              </a:lnSpc>
              <a:buNone/>
            </a:pPr>
            <a:r>
              <a:rPr lang="en-US" altLang="zh-CN" dirty="0">
                <a:latin typeface="Gill Sans MT" panose="020B0502020104020203" pitchFamily="34" charset="0"/>
              </a:rPr>
              <a:t>AI </a:t>
            </a:r>
            <a:r>
              <a:rPr lang="zh-CN" altLang="en-US" dirty="0">
                <a:latin typeface="Gill Sans MT" panose="020B0502020104020203" pitchFamily="34" charset="0"/>
              </a:rPr>
              <a:t>服务的部署，优化和维护困难且容易出错</a:t>
            </a:r>
            <a:endParaRPr lang="en-US" altLang="zh-CN" dirty="0">
              <a:latin typeface="Gill Sans MT" panose="020B0502020104020203" pitchFamily="34" charset="0"/>
            </a:endParaRPr>
          </a:p>
          <a:p>
            <a:pPr marL="0" indent="0">
              <a:lnSpc>
                <a:spcPct val="150000"/>
              </a:lnSpc>
              <a:buNone/>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框架多样：</a:t>
            </a:r>
            <a:endParaRPr lang="en-US" altLang="zh-CN" b="1"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大多数框架都是为训练设计和优化</a:t>
            </a:r>
            <a:endParaRPr lang="en-US" altLang="zh-CN"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开发人员需要将必要的软件组件拼凑在一起</a:t>
            </a:r>
            <a:endParaRPr lang="en-US" altLang="zh-CN"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跨多个不断发展的框架集成和推理需求</a:t>
            </a:r>
            <a:endParaRPr lang="en-US" altLang="zh-CN" dirty="0">
              <a:latin typeface="Gill Sans MT" panose="020B0502020104020203" pitchFamily="34" charset="0"/>
            </a:endParaRPr>
          </a:p>
          <a:p>
            <a:pPr>
              <a:lnSpc>
                <a:spcPct val="150000"/>
              </a:lnSpc>
              <a:buFont typeface="Arial" panose="020B0604020202020204" pitchFamily="34" charset="0"/>
              <a:buChar char="•"/>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硬件多样：</a:t>
            </a:r>
            <a:endParaRPr lang="en-US" altLang="zh-CN" b="1" dirty="0">
              <a:latin typeface="Gill Sans MT" panose="020B0502020104020203" pitchFamily="34" charset="0"/>
            </a:endParaRPr>
          </a:p>
          <a:p>
            <a:pPr lvl="1">
              <a:lnSpc>
                <a:spcPct val="150000"/>
              </a:lnSpc>
              <a:buFont typeface="Arial" panose="020B0604020202020204" pitchFamily="34" charset="0"/>
              <a:buChar char="•"/>
            </a:pPr>
            <a:r>
              <a:rPr lang="zh-CN" altLang="en-US" dirty="0">
                <a:latin typeface="Gill Sans MT" panose="020B0502020104020203" pitchFamily="34" charset="0"/>
              </a:rPr>
              <a:t>多种部署硬件的支持</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endParaRPr lang="en-US" dirty="0">
              <a:latin typeface="Gill Sans MT" panose="020B0502020104020203" pitchFamily="34" charset="0"/>
            </a:endParaRPr>
          </a:p>
        </p:txBody>
      </p:sp>
      <p:grpSp>
        <p:nvGrpSpPr>
          <p:cNvPr id="7" name="Group 6">
            <a:extLst>
              <a:ext uri="{FF2B5EF4-FFF2-40B4-BE49-F238E27FC236}">
                <a16:creationId xmlns:a16="http://schemas.microsoft.com/office/drawing/2014/main" id="{A46EFBE2-D788-447C-A8A9-23DFC6DEA44F}"/>
              </a:ext>
            </a:extLst>
          </p:cNvPr>
          <p:cNvGrpSpPr/>
          <p:nvPr/>
        </p:nvGrpSpPr>
        <p:grpSpPr>
          <a:xfrm rot="5400000">
            <a:off x="6733476" y="1567515"/>
            <a:ext cx="4850490" cy="4104456"/>
            <a:chOff x="2932386" y="3550411"/>
            <a:chExt cx="7126013" cy="3089981"/>
          </a:xfrm>
        </p:grpSpPr>
        <p:pic>
          <p:nvPicPr>
            <p:cNvPr id="5" name="Picture 4">
              <a:extLst>
                <a:ext uri="{FF2B5EF4-FFF2-40B4-BE49-F238E27FC236}">
                  <a16:creationId xmlns:a16="http://schemas.microsoft.com/office/drawing/2014/main" id="{5547B019-9BE6-4479-A1A8-2945D0F84757}"/>
                </a:ext>
              </a:extLst>
            </p:cNvPr>
            <p:cNvPicPr>
              <a:picLocks noChangeAspect="1"/>
            </p:cNvPicPr>
            <p:nvPr/>
          </p:nvPicPr>
          <p:blipFill>
            <a:blip r:embed="rId3"/>
            <a:stretch>
              <a:fillRect/>
            </a:stretch>
          </p:blipFill>
          <p:spPr>
            <a:xfrm>
              <a:off x="2932386" y="3550411"/>
              <a:ext cx="7126013" cy="3089981"/>
            </a:xfrm>
            <a:prstGeom prst="rect">
              <a:avLst/>
            </a:prstGeom>
          </p:spPr>
        </p:pic>
        <p:grpSp>
          <p:nvGrpSpPr>
            <p:cNvPr id="6" name="Group 5">
              <a:extLst>
                <a:ext uri="{FF2B5EF4-FFF2-40B4-BE49-F238E27FC236}">
                  <a16:creationId xmlns:a16="http://schemas.microsoft.com/office/drawing/2014/main" id="{412A7754-A4CB-4F1A-8C62-0980259EE854}"/>
                </a:ext>
              </a:extLst>
            </p:cNvPr>
            <p:cNvGrpSpPr/>
            <p:nvPr/>
          </p:nvGrpSpPr>
          <p:grpSpPr>
            <a:xfrm>
              <a:off x="5599080" y="3704121"/>
              <a:ext cx="1240905" cy="2284658"/>
              <a:chOff x="5599080" y="3704121"/>
              <a:chExt cx="1240905" cy="2284658"/>
            </a:xfrm>
          </p:grpSpPr>
          <p:pic>
            <p:nvPicPr>
              <p:cNvPr id="8" name="Picture 7" descr="A picture containing drawing&#10;&#10;Description automatically generated">
                <a:extLst>
                  <a:ext uri="{FF2B5EF4-FFF2-40B4-BE49-F238E27FC236}">
                    <a16:creationId xmlns:a16="http://schemas.microsoft.com/office/drawing/2014/main" id="{E686E5CD-3066-4AC5-91C8-3A83707470BB}"/>
                  </a:ext>
                </a:extLst>
              </p:cNvPr>
              <p:cNvPicPr>
                <a:picLocks noChangeAspect="1"/>
              </p:cNvPicPr>
              <p:nvPr/>
            </p:nvPicPr>
            <p:blipFill>
              <a:blip r:embed="rId4"/>
              <a:stretch>
                <a:fillRect/>
              </a:stretch>
            </p:blipFill>
            <p:spPr>
              <a:xfrm>
                <a:off x="5599080" y="3704121"/>
                <a:ext cx="1184509" cy="666351"/>
              </a:xfrm>
              <a:prstGeom prst="rect">
                <a:avLst/>
              </a:prstGeom>
            </p:spPr>
          </p:pic>
          <p:pic>
            <p:nvPicPr>
              <p:cNvPr id="10" name="Picture 9" descr="A close up of a computer&#10;&#10;Description automatically generated">
                <a:extLst>
                  <a:ext uri="{FF2B5EF4-FFF2-40B4-BE49-F238E27FC236}">
                    <a16:creationId xmlns:a16="http://schemas.microsoft.com/office/drawing/2014/main" id="{9C47D15A-BACF-4A65-8609-657AF12B02CB}"/>
                  </a:ext>
                </a:extLst>
              </p:cNvPr>
              <p:cNvPicPr>
                <a:picLocks noChangeAspect="1"/>
              </p:cNvPicPr>
              <p:nvPr/>
            </p:nvPicPr>
            <p:blipFill>
              <a:blip r:embed="rId5"/>
              <a:stretch>
                <a:fillRect/>
              </a:stretch>
            </p:blipFill>
            <p:spPr>
              <a:xfrm>
                <a:off x="5785761" y="5707116"/>
                <a:ext cx="1054224" cy="281663"/>
              </a:xfrm>
              <a:prstGeom prst="rect">
                <a:avLst/>
              </a:prstGeom>
            </p:spPr>
          </p:pic>
        </p:grpSp>
      </p:grpSp>
    </p:spTree>
    <p:extLst>
      <p:ext uri="{BB962C8B-B14F-4D97-AF65-F5344CB8AC3E}">
        <p14:creationId xmlns:p14="http://schemas.microsoft.com/office/powerpoint/2010/main" val="12450134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11A3-9796-4C41-B385-53E7802BB436}"/>
              </a:ext>
            </a:extLst>
          </p:cNvPr>
          <p:cNvSpPr>
            <a:spLocks noGrp="1"/>
          </p:cNvSpPr>
          <p:nvPr>
            <p:ph type="title"/>
          </p:nvPr>
        </p:nvSpPr>
        <p:spPr/>
        <p:txBody>
          <a:bodyPr/>
          <a:lstStyle/>
          <a:p>
            <a:r>
              <a:rPr lang="en-US" altLang="zh-CN" dirty="0"/>
              <a:t>Flexibility </a:t>
            </a:r>
            <a:r>
              <a:rPr lang="zh-CN" altLang="en-US" dirty="0"/>
              <a:t>灵活性</a:t>
            </a:r>
            <a:endParaRPr lang="en-US" dirty="0"/>
          </a:p>
        </p:txBody>
      </p:sp>
      <p:sp>
        <p:nvSpPr>
          <p:cNvPr id="3" name="Text Placeholder 2">
            <a:extLst>
              <a:ext uri="{FF2B5EF4-FFF2-40B4-BE49-F238E27FC236}">
                <a16:creationId xmlns:a16="http://schemas.microsoft.com/office/drawing/2014/main" id="{BEDF2215-D9F1-4D96-8539-9F007FEC831E}"/>
              </a:ext>
            </a:extLst>
          </p:cNvPr>
          <p:cNvSpPr>
            <a:spLocks noGrp="1"/>
          </p:cNvSpPr>
          <p:nvPr>
            <p:ph sz="half" idx="1"/>
          </p:nvPr>
        </p:nvSpPr>
        <p:spPr>
          <a:xfrm>
            <a:off x="623635" y="1484784"/>
            <a:ext cx="10963473" cy="4427912"/>
          </a:xfrm>
        </p:spPr>
        <p:txBody>
          <a:bodyPr/>
          <a:lstStyle/>
          <a:p>
            <a:pPr marL="0" indent="0">
              <a:lnSpc>
                <a:spcPct val="150000"/>
              </a:lnSpc>
              <a:buNone/>
            </a:pPr>
            <a:r>
              <a:rPr lang="zh-CN" altLang="en-US" b="1" dirty="0">
                <a:latin typeface="Gill Sans MT" panose="020B0502020104020203" pitchFamily="34" charset="0"/>
              </a:rPr>
              <a:t>服务系统需要灵活性：</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支持加载不同</a:t>
            </a:r>
            <a:r>
              <a:rPr lang="en-US" altLang="zh-CN" dirty="0">
                <a:latin typeface="Gill Sans MT" panose="020B0502020104020203" pitchFamily="34" charset="0"/>
              </a:rPr>
              <a:t> AI </a:t>
            </a:r>
            <a:r>
              <a:rPr lang="zh-CN" altLang="en-US" dirty="0">
                <a:latin typeface="Gill Sans MT" panose="020B0502020104020203" pitchFamily="34" charset="0"/>
              </a:rPr>
              <a:t>框架的模型</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AI </a:t>
            </a:r>
            <a:r>
              <a:rPr lang="zh-CN" altLang="en-US" dirty="0">
                <a:latin typeface="Gill Sans MT" panose="020B0502020104020203" pitchFamily="34" charset="0"/>
              </a:rPr>
              <a:t>框架推陈出新和版本不断迭代</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与不同语言接口和不同逻辑的应用结合</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解决方法：</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深度学习模型开放协议：跨框架模型转换</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接口抽象：提供不同框架的通用抽象</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容器：运行时环境依赖与资源隔离</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RPC</a:t>
            </a:r>
            <a:r>
              <a:rPr lang="zh-CN" altLang="en-US" dirty="0">
                <a:latin typeface="Gill Sans MT" panose="020B0502020104020203" pitchFamily="34" charset="0"/>
              </a:rPr>
              <a:t>：跨语言，跨进程通信</a:t>
            </a:r>
            <a:endParaRPr lang="en-US" altLang="zh-CN" dirty="0">
              <a:latin typeface="Gill Sans MT" panose="020B0502020104020203" pitchFamily="34" charset="0"/>
            </a:endParaRPr>
          </a:p>
        </p:txBody>
      </p:sp>
      <p:pic>
        <p:nvPicPr>
          <p:cNvPr id="3074" name="Picture 2" descr="Diagram&#10;&#10;Description automatically generated">
            <a:extLst>
              <a:ext uri="{FF2B5EF4-FFF2-40B4-BE49-F238E27FC236}">
                <a16:creationId xmlns:a16="http://schemas.microsoft.com/office/drawing/2014/main" id="{FBADF826-7FAE-4424-9392-D4F5D10BB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886" y="4675451"/>
            <a:ext cx="2486025" cy="1757363"/>
          </a:xfrm>
          <a:prstGeom prst="rect">
            <a:avLst/>
          </a:prstGeom>
          <a:noFill/>
        </p:spPr>
      </p:pic>
      <p:pic>
        <p:nvPicPr>
          <p:cNvPr id="5" name="Picture 4">
            <a:extLst>
              <a:ext uri="{FF2B5EF4-FFF2-40B4-BE49-F238E27FC236}">
                <a16:creationId xmlns:a16="http://schemas.microsoft.com/office/drawing/2014/main" id="{3E6526B7-CF77-4403-9ACC-5DA9436C6622}"/>
              </a:ext>
            </a:extLst>
          </p:cNvPr>
          <p:cNvPicPr>
            <a:picLocks noChangeAspect="1"/>
          </p:cNvPicPr>
          <p:nvPr/>
        </p:nvPicPr>
        <p:blipFill>
          <a:blip r:embed="rId4"/>
          <a:stretch>
            <a:fillRect/>
          </a:stretch>
        </p:blipFill>
        <p:spPr>
          <a:xfrm>
            <a:off x="7460483" y="1822526"/>
            <a:ext cx="1600200" cy="514350"/>
          </a:xfrm>
          <a:prstGeom prst="rect">
            <a:avLst/>
          </a:prstGeom>
        </p:spPr>
      </p:pic>
      <p:pic>
        <p:nvPicPr>
          <p:cNvPr id="9" name="Picture 8" descr="Icon&#10;&#10;Description automatically generated">
            <a:extLst>
              <a:ext uri="{FF2B5EF4-FFF2-40B4-BE49-F238E27FC236}">
                <a16:creationId xmlns:a16="http://schemas.microsoft.com/office/drawing/2014/main" id="{0FB93720-706E-41C4-858A-C228F2F42CD7}"/>
              </a:ext>
            </a:extLst>
          </p:cNvPr>
          <p:cNvPicPr>
            <a:picLocks noChangeAspect="1"/>
          </p:cNvPicPr>
          <p:nvPr/>
        </p:nvPicPr>
        <p:blipFill>
          <a:blip r:embed="rId5"/>
          <a:stretch>
            <a:fillRect/>
          </a:stretch>
        </p:blipFill>
        <p:spPr>
          <a:xfrm>
            <a:off x="7466533" y="1303867"/>
            <a:ext cx="1600200" cy="394716"/>
          </a:xfrm>
          <a:prstGeom prst="rect">
            <a:avLst/>
          </a:prstGeom>
        </p:spPr>
      </p:pic>
      <p:pic>
        <p:nvPicPr>
          <p:cNvPr id="13" name="Picture 12" descr="Icon&#10;&#10;Description automatically generated with low confidence">
            <a:extLst>
              <a:ext uri="{FF2B5EF4-FFF2-40B4-BE49-F238E27FC236}">
                <a16:creationId xmlns:a16="http://schemas.microsoft.com/office/drawing/2014/main" id="{448AB1AC-0203-4CE5-8EAA-F6F45BF1BAB0}"/>
              </a:ext>
            </a:extLst>
          </p:cNvPr>
          <p:cNvPicPr>
            <a:picLocks noChangeAspect="1"/>
          </p:cNvPicPr>
          <p:nvPr/>
        </p:nvPicPr>
        <p:blipFill>
          <a:blip r:embed="rId6"/>
          <a:stretch>
            <a:fillRect/>
          </a:stretch>
        </p:blipFill>
        <p:spPr>
          <a:xfrm>
            <a:off x="9543523" y="1303867"/>
            <a:ext cx="1833562" cy="623887"/>
          </a:xfrm>
          <a:prstGeom prst="rect">
            <a:avLst/>
          </a:prstGeom>
        </p:spPr>
      </p:pic>
      <p:pic>
        <p:nvPicPr>
          <p:cNvPr id="6" name="图片 5">
            <a:extLst>
              <a:ext uri="{FF2B5EF4-FFF2-40B4-BE49-F238E27FC236}">
                <a16:creationId xmlns:a16="http://schemas.microsoft.com/office/drawing/2014/main" id="{F3042EC0-DB07-D547-A826-7CB9309B3A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0549" y="2752172"/>
            <a:ext cx="3428256" cy="1750991"/>
          </a:xfrm>
          <a:prstGeom prst="rect">
            <a:avLst/>
          </a:prstGeom>
        </p:spPr>
      </p:pic>
    </p:spTree>
    <p:extLst>
      <p:ext uri="{BB962C8B-B14F-4D97-AF65-F5344CB8AC3E}">
        <p14:creationId xmlns:p14="http://schemas.microsoft.com/office/powerpoint/2010/main" val="14372424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0629-2D49-438B-8C0D-3E2127C1CDDA}"/>
              </a:ext>
            </a:extLst>
          </p:cNvPr>
          <p:cNvSpPr>
            <a:spLocks noGrp="1"/>
          </p:cNvSpPr>
          <p:nvPr>
            <p:ph type="title"/>
          </p:nvPr>
        </p:nvSpPr>
        <p:spPr/>
        <p:txBody>
          <a:bodyPr/>
          <a:lstStyle/>
          <a:p>
            <a:r>
              <a:rPr lang="en-US" altLang="zh-CN" dirty="0"/>
              <a:t>Latency </a:t>
            </a:r>
            <a:r>
              <a:rPr lang="zh-CN" altLang="en-US" dirty="0"/>
              <a:t>延迟</a:t>
            </a:r>
            <a:endParaRPr lang="en-US" dirty="0"/>
          </a:p>
        </p:txBody>
      </p:sp>
      <p:sp>
        <p:nvSpPr>
          <p:cNvPr id="3" name="Text Placeholder 2">
            <a:extLst>
              <a:ext uri="{FF2B5EF4-FFF2-40B4-BE49-F238E27FC236}">
                <a16:creationId xmlns:a16="http://schemas.microsoft.com/office/drawing/2014/main" id="{3F4E5264-1D1B-43FD-8FCC-154FB5AE331B}"/>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推理延迟：</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延迟是用户给出查询后呈现推理结果消耗的时间</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必须既快速同时满足有限的尾部延迟 </a:t>
            </a:r>
            <a:r>
              <a:rPr lang="en-US" altLang="zh-CN" dirty="0">
                <a:latin typeface="Gill Sans MT" panose="020B0502020104020203" pitchFamily="34" charset="0"/>
              </a:rPr>
              <a:t>Tail Latency</a:t>
            </a:r>
            <a:endParaRPr 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需要低延迟：</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服务水平协议</a:t>
            </a:r>
            <a:r>
              <a:rPr lang="en-US" altLang="zh-CN" dirty="0">
                <a:latin typeface="Gill Sans MT" panose="020B0502020104020203" pitchFamily="34" charset="0"/>
              </a:rPr>
              <a:t>(SLA)</a:t>
            </a:r>
            <a:r>
              <a:rPr lang="zh-CN" altLang="en-US" dirty="0">
                <a:latin typeface="Gill Sans MT" panose="020B0502020104020203" pitchFamily="34" charset="0"/>
              </a:rPr>
              <a:t>：</a:t>
            </a:r>
            <a:r>
              <a:rPr lang="en-US" altLang="zh-CN" dirty="0">
                <a:latin typeface="Gill Sans MT" panose="020B0502020104020203" pitchFamily="34" charset="0"/>
              </a:rPr>
              <a:t>Sub-second</a:t>
            </a:r>
            <a:r>
              <a:rPr lang="zh-CN" altLang="en-US" dirty="0">
                <a:latin typeface="Gill Sans MT" panose="020B0502020104020203" pitchFamily="34" charset="0"/>
              </a:rPr>
              <a:t> 级别延迟 </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低延迟挑战：</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交互式应用程序的低延迟需求与训练 </a:t>
            </a:r>
            <a:r>
              <a:rPr lang="en-US" altLang="zh-CN" dirty="0">
                <a:latin typeface="Gill Sans MT" panose="020B0502020104020203" pitchFamily="34" charset="0"/>
              </a:rPr>
              <a:t>AI</a:t>
            </a:r>
            <a:r>
              <a:rPr lang="zh-CN" altLang="en-US" dirty="0">
                <a:latin typeface="Gill Sans MT" panose="020B0502020104020203" pitchFamily="34" charset="0"/>
              </a:rPr>
              <a:t> 框架目标不一致</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简单模型速度快，复杂模型更加准确，但浮点运算量更大</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en-US" altLang="zh-CN" dirty="0">
                <a:latin typeface="Gill Sans MT" panose="020B0502020104020203" pitchFamily="34" charset="0"/>
              </a:rPr>
              <a:t>Sub-second</a:t>
            </a:r>
            <a:r>
              <a:rPr lang="zh-CN" altLang="en-US" dirty="0">
                <a:latin typeface="Gill Sans MT" panose="020B0502020104020203" pitchFamily="34" charset="0"/>
              </a:rPr>
              <a:t> 级别延迟约束制了数据批尺寸 </a:t>
            </a:r>
            <a:r>
              <a:rPr lang="en-US" altLang="zh-CN" dirty="0">
                <a:latin typeface="Gill Sans MT" panose="020B0502020104020203" pitchFamily="34" charset="0"/>
              </a:rPr>
              <a:t>Batch Size</a:t>
            </a: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模型融合或多租容易引起长尾延迟 </a:t>
            </a:r>
            <a:r>
              <a:rPr lang="en-US" altLang="zh-CN" dirty="0">
                <a:latin typeface="Gill Sans MT" panose="020B0502020104020203" pitchFamily="34" charset="0"/>
              </a:rPr>
              <a:t>Long Tail Latency</a:t>
            </a:r>
          </a:p>
        </p:txBody>
      </p:sp>
      <p:pic>
        <p:nvPicPr>
          <p:cNvPr id="5" name="Picture 4">
            <a:extLst>
              <a:ext uri="{FF2B5EF4-FFF2-40B4-BE49-F238E27FC236}">
                <a16:creationId xmlns:a16="http://schemas.microsoft.com/office/drawing/2014/main" id="{B289CABB-21A6-4EED-B56B-3E97BD23B888}"/>
              </a:ext>
            </a:extLst>
          </p:cNvPr>
          <p:cNvPicPr>
            <a:picLocks noChangeAspect="1"/>
          </p:cNvPicPr>
          <p:nvPr/>
        </p:nvPicPr>
        <p:blipFill>
          <a:blip r:embed="rId3"/>
          <a:stretch>
            <a:fillRect/>
          </a:stretch>
        </p:blipFill>
        <p:spPr>
          <a:xfrm>
            <a:off x="7638349" y="1484784"/>
            <a:ext cx="3948849" cy="2392735"/>
          </a:xfrm>
          <a:prstGeom prst="rect">
            <a:avLst/>
          </a:prstGeom>
        </p:spPr>
      </p:pic>
    </p:spTree>
    <p:extLst>
      <p:ext uri="{BB962C8B-B14F-4D97-AF65-F5344CB8AC3E}">
        <p14:creationId xmlns:p14="http://schemas.microsoft.com/office/powerpoint/2010/main" val="39036348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en-US" altLang="zh-CN" dirty="0"/>
              <a:t>Throughputs </a:t>
            </a:r>
            <a:r>
              <a:rPr lang="zh-CN" altLang="en-US" dirty="0"/>
              <a:t>吞吐量</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需要高吞吐的目的：</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突发的请求数量暴增</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不断扩展的用户和设备</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达到高吞吐的策略：</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充分利用</a:t>
            </a:r>
            <a:r>
              <a:rPr lang="en-US" altLang="zh-CN" dirty="0">
                <a:latin typeface="Gill Sans MT" panose="020B0502020104020203" pitchFamily="34" charset="0"/>
              </a:rPr>
              <a:t>AI</a:t>
            </a:r>
            <a:r>
              <a:rPr lang="zh-CN" altLang="en-US" dirty="0">
                <a:latin typeface="Gill Sans MT" panose="020B0502020104020203" pitchFamily="34" charset="0"/>
              </a:rPr>
              <a:t>芯片能力</a:t>
            </a:r>
            <a:r>
              <a:rPr lang="en-US" altLang="zh-CN" dirty="0">
                <a:latin typeface="Gill Sans MT" panose="020B0502020104020203" pitchFamily="34" charset="0"/>
              </a:rPr>
              <a:t>1</a:t>
            </a:r>
            <a:r>
              <a:rPr lang="zh-CN" altLang="en-US" dirty="0">
                <a:latin typeface="Gill Sans MT" panose="020B0502020104020203" pitchFamily="34" charset="0"/>
                <a:sym typeface="Wingdings" pitchFamily="2" charset="2"/>
              </a:rPr>
              <a:t>）</a:t>
            </a:r>
            <a:r>
              <a:rPr lang="zh-CN" altLang="en-US" dirty="0">
                <a:latin typeface="Gill Sans MT" panose="020B0502020104020203" pitchFamily="34" charset="0"/>
              </a:rPr>
              <a:t>批处理请求；</a:t>
            </a:r>
            <a:r>
              <a:rPr lang="en-US" altLang="zh-CN" dirty="0">
                <a:latin typeface="Gill Sans MT" panose="020B0502020104020203" pitchFamily="34" charset="0"/>
              </a:rPr>
              <a:t>2</a:t>
            </a:r>
            <a:r>
              <a:rPr lang="zh-CN" altLang="en-US" dirty="0">
                <a:latin typeface="Gill Sans MT" panose="020B0502020104020203" pitchFamily="34" charset="0"/>
              </a:rPr>
              <a:t>）指令级运算</a:t>
            </a:r>
            <a:endParaRPr lang="en-US"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支持动态 </a:t>
            </a:r>
            <a:r>
              <a:rPr lang="en-US" altLang="zh-CN" dirty="0">
                <a:latin typeface="Gill Sans MT" panose="020B0502020104020203" pitchFamily="34" charset="0"/>
              </a:rPr>
              <a:t>Shape</a:t>
            </a:r>
            <a:r>
              <a:rPr lang="zh-CN" altLang="en-US" dirty="0">
                <a:latin typeface="Gill Sans MT" panose="020B0502020104020203" pitchFamily="34" charset="0"/>
              </a:rPr>
              <a:t> 和自适应批尺寸 </a:t>
            </a:r>
            <a:r>
              <a:rPr lang="en-US" altLang="zh-CN" dirty="0">
                <a:latin typeface="Gill Sans MT" panose="020B0502020104020203" pitchFamily="34" charset="0"/>
              </a:rPr>
              <a:t>Batch Size</a:t>
            </a: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多模型装箱使用加速器</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容器扩展副本部署</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0458193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03DF-75E3-4E44-AB01-C45438050825}"/>
              </a:ext>
            </a:extLst>
          </p:cNvPr>
          <p:cNvSpPr>
            <a:spLocks noGrp="1"/>
          </p:cNvSpPr>
          <p:nvPr>
            <p:ph type="title"/>
          </p:nvPr>
        </p:nvSpPr>
        <p:spPr/>
        <p:txBody>
          <a:bodyPr/>
          <a:lstStyle/>
          <a:p>
            <a:r>
              <a:rPr lang="en-US" altLang="zh-CN" dirty="0"/>
              <a:t>Efficiency </a:t>
            </a:r>
            <a:r>
              <a:rPr lang="zh-CN" altLang="en-US" dirty="0"/>
              <a:t>效率</a:t>
            </a:r>
            <a:endParaRPr lang="en-US" dirty="0"/>
          </a:p>
        </p:txBody>
      </p:sp>
      <p:sp>
        <p:nvSpPr>
          <p:cNvPr id="3" name="Text Placeholder 2">
            <a:extLst>
              <a:ext uri="{FF2B5EF4-FFF2-40B4-BE49-F238E27FC236}">
                <a16:creationId xmlns:a16="http://schemas.microsoft.com/office/drawing/2014/main" id="{CC9AD378-213E-483E-8DB0-3CA07F019703}"/>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需要高效的原因：</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内存、</a:t>
            </a:r>
            <a:r>
              <a:rPr lang="en-US" altLang="zh-CN" dirty="0">
                <a:latin typeface="Gill Sans MT" panose="020B0502020104020203" pitchFamily="34" charset="0"/>
              </a:rPr>
              <a:t>ALU</a:t>
            </a:r>
            <a:r>
              <a:rPr lang="zh-CN" altLang="en-US" dirty="0">
                <a:latin typeface="Gill Sans MT" panose="020B0502020104020203" pitchFamily="34" charset="0"/>
              </a:rPr>
              <a:t>数量等资源约束</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移动端有极高的功耗约束</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云端有预算的约束</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高效率策略：</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模型压缩</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高效使用 </a:t>
            </a:r>
            <a:r>
              <a:rPr lang="en-US" altLang="zh-CN" dirty="0">
                <a:latin typeface="Gill Sans MT" panose="020B0502020104020203" pitchFamily="34" charset="0"/>
              </a:rPr>
              <a:t>AI</a:t>
            </a:r>
            <a:r>
              <a:rPr lang="zh-CN" altLang="en-US" dirty="0">
                <a:latin typeface="Gill Sans MT" panose="020B0502020104020203" pitchFamily="34" charset="0"/>
              </a:rPr>
              <a:t> 推理芯片</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装箱（</a:t>
            </a:r>
            <a:r>
              <a:rPr lang="en-US" altLang="zh-CN" dirty="0">
                <a:latin typeface="Gill Sans MT" panose="020B0502020104020203" pitchFamily="34" charset="0"/>
              </a:rPr>
              <a:t>bin-packing</a:t>
            </a:r>
            <a:r>
              <a:rPr lang="zh-CN" altLang="en-US" dirty="0">
                <a:latin typeface="Gill Sans MT" panose="020B0502020104020203" pitchFamily="34" charset="0"/>
              </a:rPr>
              <a:t>）使用加速器</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126147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263-EEF2-4175-9B27-34D9D8876336}"/>
              </a:ext>
            </a:extLst>
          </p:cNvPr>
          <p:cNvSpPr>
            <a:spLocks noGrp="1"/>
          </p:cNvSpPr>
          <p:nvPr>
            <p:ph type="title"/>
          </p:nvPr>
        </p:nvSpPr>
        <p:spPr/>
        <p:txBody>
          <a:bodyPr/>
          <a:lstStyle/>
          <a:p>
            <a:r>
              <a:rPr lang="en-US" altLang="zh-CN" dirty="0"/>
              <a:t>Scalability </a:t>
            </a:r>
            <a:r>
              <a:rPr lang="zh-CN" altLang="en-US" dirty="0"/>
              <a:t>扩展性</a:t>
            </a:r>
            <a:endParaRPr lang="en-US" dirty="0"/>
          </a:p>
        </p:txBody>
      </p:sp>
      <p:sp>
        <p:nvSpPr>
          <p:cNvPr id="3" name="Text Placeholder 2">
            <a:extLst>
              <a:ext uri="{FF2B5EF4-FFF2-40B4-BE49-F238E27FC236}">
                <a16:creationId xmlns:a16="http://schemas.microsoft.com/office/drawing/2014/main" id="{7AF0345B-ED14-433E-976C-6452635AEB23}"/>
              </a:ext>
            </a:extLst>
          </p:cNvPr>
          <p:cNvSpPr>
            <a:spLocks noGrp="1"/>
          </p:cNvSpPr>
          <p:nvPr>
            <p:ph sz="half" idx="1"/>
          </p:nvPr>
        </p:nvSpPr>
        <p:spPr>
          <a:xfrm>
            <a:off x="623636" y="1412776"/>
            <a:ext cx="4682657" cy="4608512"/>
          </a:xfrm>
        </p:spPr>
        <p:txBody>
          <a:bodyPr/>
          <a:lstStyle/>
          <a:p>
            <a:pPr marL="0" indent="0" eaLnBrk="1" latinLnBrk="1" hangingPunct="1">
              <a:lnSpc>
                <a:spcPct val="150000"/>
              </a:lnSpc>
              <a:buNone/>
            </a:pPr>
            <a:r>
              <a:rPr lang="zh-CN" altLang="en-US" b="1" dirty="0"/>
              <a:t>扩展性原因：</a:t>
            </a:r>
            <a:endParaRPr lang="en-US" altLang="zh-CN" b="1" dirty="0"/>
          </a:p>
          <a:p>
            <a:pPr marL="685800" lvl="1" indent="-457200" eaLnBrk="1" latinLnBrk="1" hangingPunct="1">
              <a:lnSpc>
                <a:spcPct val="150000"/>
              </a:lnSpc>
              <a:buFont typeface="Arial" panose="020B0604020202020204" pitchFamily="34" charset="0"/>
              <a:buChar char="•"/>
            </a:pPr>
            <a:r>
              <a:rPr lang="zh-CN" altLang="en-US" dirty="0"/>
              <a:t>应对用户与请求的增长</a:t>
            </a:r>
            <a:endParaRPr lang="en-US" altLang="zh-CN" dirty="0"/>
          </a:p>
          <a:p>
            <a:pPr marL="685800" lvl="1" indent="-457200" eaLnBrk="1" latinLnBrk="1" hangingPunct="1">
              <a:lnSpc>
                <a:spcPct val="150000"/>
              </a:lnSpc>
              <a:buFont typeface="Arial" panose="020B0604020202020204" pitchFamily="34" charset="0"/>
              <a:buChar char="•"/>
            </a:pPr>
            <a:r>
              <a:rPr lang="zh-CN" altLang="en-US" dirty="0"/>
              <a:t>提升推理系统吞吐量</a:t>
            </a:r>
            <a:endParaRPr lang="en-US" altLang="zh-CN" dirty="0"/>
          </a:p>
          <a:p>
            <a:pPr marL="457200" indent="-457200" eaLnBrk="1" latinLnBrk="1" hangingPunct="1">
              <a:lnSpc>
                <a:spcPct val="150000"/>
              </a:lnSpc>
              <a:buFont typeface="Arial" panose="020B0604020202020204" pitchFamily="34" charset="0"/>
              <a:buChar char="•"/>
            </a:pPr>
            <a:endParaRPr lang="en-US" altLang="zh-CN" dirty="0"/>
          </a:p>
          <a:p>
            <a:pPr marL="0" indent="0" eaLnBrk="1" latinLnBrk="1" hangingPunct="1">
              <a:lnSpc>
                <a:spcPct val="150000"/>
              </a:lnSpc>
              <a:buNone/>
            </a:pPr>
            <a:r>
              <a:rPr lang="zh-CN" altLang="en-US" dirty="0"/>
              <a:t>随着请求负载增加自动部署更多的解决方案 ，进而才可以应对更大负载，提供更高的推理吞吐和让推理系统更加可靠。</a:t>
            </a:r>
          </a:p>
        </p:txBody>
      </p:sp>
      <p:pic>
        <p:nvPicPr>
          <p:cNvPr id="5" name="Picture 4" descr="A picture containing screenshot&#10;&#10;Description automatically generated">
            <a:extLst>
              <a:ext uri="{FF2B5EF4-FFF2-40B4-BE49-F238E27FC236}">
                <a16:creationId xmlns:a16="http://schemas.microsoft.com/office/drawing/2014/main" id="{128C3E9F-AFDE-4BCD-9694-71E29D0F2551}"/>
              </a:ext>
            </a:extLst>
          </p:cNvPr>
          <p:cNvPicPr>
            <a:picLocks noChangeAspect="1"/>
          </p:cNvPicPr>
          <p:nvPr/>
        </p:nvPicPr>
        <p:blipFill>
          <a:blip r:embed="rId2"/>
          <a:stretch>
            <a:fillRect/>
          </a:stretch>
        </p:blipFill>
        <p:spPr>
          <a:xfrm>
            <a:off x="7610549" y="1572682"/>
            <a:ext cx="4073762" cy="1989241"/>
          </a:xfrm>
          <a:prstGeom prst="rect">
            <a:avLst/>
          </a:prstGeom>
        </p:spPr>
      </p:pic>
      <p:sp>
        <p:nvSpPr>
          <p:cNvPr id="6" name="Rectangle 5">
            <a:extLst>
              <a:ext uri="{FF2B5EF4-FFF2-40B4-BE49-F238E27FC236}">
                <a16:creationId xmlns:a16="http://schemas.microsoft.com/office/drawing/2014/main" id="{C87CC047-0B90-4BF7-A055-0A67462C7C77}"/>
              </a:ext>
            </a:extLst>
          </p:cNvPr>
          <p:cNvSpPr/>
          <p:nvPr/>
        </p:nvSpPr>
        <p:spPr>
          <a:xfrm>
            <a:off x="5397193" y="6436707"/>
            <a:ext cx="6797188" cy="307777"/>
          </a:xfrm>
          <a:prstGeom prst="rect">
            <a:avLst/>
          </a:prstGeom>
        </p:spPr>
        <p:txBody>
          <a:bodyPr wrap="square">
            <a:spAutoFit/>
          </a:bodyPr>
          <a:lstStyle/>
          <a:p>
            <a:r>
              <a:rPr lang="en-US" sz="1400" dirty="0"/>
              <a:t>https://devblogs.nvidia.com/kubernetes-ai-hyperparameter-search-experiments/</a:t>
            </a:r>
          </a:p>
        </p:txBody>
      </p:sp>
      <p:pic>
        <p:nvPicPr>
          <p:cNvPr id="8" name="Picture 7" descr="A screenshot of a cell phone&#10;&#10;Description automatically generated">
            <a:extLst>
              <a:ext uri="{FF2B5EF4-FFF2-40B4-BE49-F238E27FC236}">
                <a16:creationId xmlns:a16="http://schemas.microsoft.com/office/drawing/2014/main" id="{BFA88561-7F7B-4BEC-8FCD-CA930ABD0009}"/>
              </a:ext>
            </a:extLst>
          </p:cNvPr>
          <p:cNvPicPr>
            <a:picLocks noChangeAspect="1"/>
          </p:cNvPicPr>
          <p:nvPr/>
        </p:nvPicPr>
        <p:blipFill>
          <a:blip r:embed="rId3"/>
          <a:stretch>
            <a:fillRect/>
          </a:stretch>
        </p:blipFill>
        <p:spPr>
          <a:xfrm>
            <a:off x="3578101" y="4112121"/>
            <a:ext cx="8316691" cy="2053183"/>
          </a:xfrm>
          <a:prstGeom prst="rect">
            <a:avLst/>
          </a:prstGeom>
        </p:spPr>
      </p:pic>
      <p:sp>
        <p:nvSpPr>
          <p:cNvPr id="4" name="Arrow: Up 3">
            <a:extLst>
              <a:ext uri="{FF2B5EF4-FFF2-40B4-BE49-F238E27FC236}">
                <a16:creationId xmlns:a16="http://schemas.microsoft.com/office/drawing/2014/main" id="{02D696DA-85D0-43DD-9EBA-6AE8490CB843}"/>
              </a:ext>
            </a:extLst>
          </p:cNvPr>
          <p:cNvSpPr/>
          <p:nvPr/>
        </p:nvSpPr>
        <p:spPr bwMode="auto">
          <a:xfrm>
            <a:off x="9458243" y="4049306"/>
            <a:ext cx="378373" cy="42930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0193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263-EEF2-4175-9B27-34D9D8876336}"/>
              </a:ext>
            </a:extLst>
          </p:cNvPr>
          <p:cNvSpPr>
            <a:spLocks noGrp="1"/>
          </p:cNvSpPr>
          <p:nvPr>
            <p:ph type="title"/>
          </p:nvPr>
        </p:nvSpPr>
        <p:spPr/>
        <p:txBody>
          <a:bodyPr/>
          <a:lstStyle/>
          <a:p>
            <a:r>
              <a:rPr lang="en-US" altLang="zh-CN" dirty="0"/>
              <a:t>Scalability </a:t>
            </a:r>
            <a:r>
              <a:rPr lang="zh-CN" altLang="en-US" dirty="0"/>
              <a:t>扩展性</a:t>
            </a:r>
            <a:endParaRPr lang="en-US" dirty="0"/>
          </a:p>
        </p:txBody>
      </p:sp>
      <p:sp>
        <p:nvSpPr>
          <p:cNvPr id="3" name="Text Placeholder 2">
            <a:extLst>
              <a:ext uri="{FF2B5EF4-FFF2-40B4-BE49-F238E27FC236}">
                <a16:creationId xmlns:a16="http://schemas.microsoft.com/office/drawing/2014/main" id="{7AF0345B-ED14-433E-976C-6452635AEB23}"/>
              </a:ext>
            </a:extLst>
          </p:cNvPr>
          <p:cNvSpPr>
            <a:spLocks noGrp="1"/>
          </p:cNvSpPr>
          <p:nvPr>
            <p:ph sz="half" idx="1"/>
          </p:nvPr>
        </p:nvSpPr>
        <p:spPr>
          <a:xfrm>
            <a:off x="623636" y="1412776"/>
            <a:ext cx="4682657" cy="4608512"/>
          </a:xfrm>
        </p:spPr>
        <p:txBody>
          <a:bodyPr/>
          <a:lstStyle/>
          <a:p>
            <a:pPr marL="0" indent="0" eaLnBrk="1" latinLnBrk="1" hangingPunct="1">
              <a:lnSpc>
                <a:spcPct val="150000"/>
              </a:lnSpc>
              <a:buNone/>
            </a:pPr>
            <a:r>
              <a:rPr lang="zh-CN" altLang="en-US" b="1" dirty="0"/>
              <a:t>扩展性原因：</a:t>
            </a:r>
            <a:endParaRPr lang="en-US" altLang="zh-CN" b="1" dirty="0"/>
          </a:p>
          <a:p>
            <a:pPr marL="685800" lvl="1" indent="-457200" eaLnBrk="1" latinLnBrk="1" hangingPunct="1">
              <a:lnSpc>
                <a:spcPct val="150000"/>
              </a:lnSpc>
              <a:buFont typeface="Arial" panose="020B0604020202020204" pitchFamily="34" charset="0"/>
              <a:buChar char="•"/>
            </a:pPr>
            <a:r>
              <a:rPr lang="zh-CN" altLang="en-US" dirty="0"/>
              <a:t>应对用户与请求的增长</a:t>
            </a:r>
            <a:endParaRPr lang="en-US" altLang="zh-CN" dirty="0"/>
          </a:p>
          <a:p>
            <a:pPr marL="685800" lvl="1" indent="-457200" eaLnBrk="1" latinLnBrk="1" hangingPunct="1">
              <a:lnSpc>
                <a:spcPct val="150000"/>
              </a:lnSpc>
              <a:buFont typeface="Arial" panose="020B0604020202020204" pitchFamily="34" charset="0"/>
              <a:buChar char="•"/>
            </a:pPr>
            <a:r>
              <a:rPr lang="zh-CN" altLang="en-US" dirty="0"/>
              <a:t>提升推理系统吞吐量</a:t>
            </a:r>
            <a:endParaRPr lang="en-US" altLang="zh-CN" dirty="0"/>
          </a:p>
          <a:p>
            <a:pPr marL="457200" indent="-457200" eaLnBrk="1" latinLnBrk="1" hangingPunct="1">
              <a:lnSpc>
                <a:spcPct val="150000"/>
              </a:lnSpc>
              <a:buFont typeface="Arial" panose="020B0604020202020204" pitchFamily="34" charset="0"/>
              <a:buChar char="•"/>
            </a:pPr>
            <a:endParaRPr lang="en-US" altLang="zh-CN" dirty="0"/>
          </a:p>
          <a:p>
            <a:pPr marL="0" indent="0" eaLnBrk="1" latinLnBrk="1" hangingPunct="1">
              <a:lnSpc>
                <a:spcPct val="150000"/>
              </a:lnSpc>
              <a:buNone/>
            </a:pPr>
            <a:r>
              <a:rPr lang="zh-CN" altLang="en-US" dirty="0"/>
              <a:t>通过底层</a:t>
            </a:r>
            <a:r>
              <a:rPr lang="en-US" altLang="zh-CN" dirty="0"/>
              <a:t> Kubernetes </a:t>
            </a:r>
            <a:r>
              <a:rPr lang="zh-CN" altLang="en-US" dirty="0"/>
              <a:t>部署平台，用户可以通过配置方便地自动部署多个推理服务的副本，并通过部署前端负载均衡服务，达到高扩展性提升吞吐量。更多副本也使得推理服务有了更高的可靠性。</a:t>
            </a:r>
            <a:endParaRPr lang="en-US" altLang="zh-CN" dirty="0"/>
          </a:p>
        </p:txBody>
      </p:sp>
      <p:sp>
        <p:nvSpPr>
          <p:cNvPr id="6" name="Rectangle 5">
            <a:extLst>
              <a:ext uri="{FF2B5EF4-FFF2-40B4-BE49-F238E27FC236}">
                <a16:creationId xmlns:a16="http://schemas.microsoft.com/office/drawing/2014/main" id="{C87CC047-0B90-4BF7-A055-0A67462C7C77}"/>
              </a:ext>
            </a:extLst>
          </p:cNvPr>
          <p:cNvSpPr/>
          <p:nvPr/>
        </p:nvSpPr>
        <p:spPr>
          <a:xfrm>
            <a:off x="5397193" y="6436707"/>
            <a:ext cx="6797188" cy="307777"/>
          </a:xfrm>
          <a:prstGeom prst="rect">
            <a:avLst/>
          </a:prstGeom>
        </p:spPr>
        <p:txBody>
          <a:bodyPr wrap="square">
            <a:spAutoFit/>
          </a:bodyPr>
          <a:lstStyle/>
          <a:p>
            <a:r>
              <a:rPr lang="en-US" sz="1400" dirty="0"/>
              <a:t>https://devblogs.nvidia.com/kubernetes-ai-hyperparameter-search-experiments/</a:t>
            </a:r>
          </a:p>
        </p:txBody>
      </p:sp>
      <p:pic>
        <p:nvPicPr>
          <p:cNvPr id="9" name="图片 8">
            <a:extLst>
              <a:ext uri="{FF2B5EF4-FFF2-40B4-BE49-F238E27FC236}">
                <a16:creationId xmlns:a16="http://schemas.microsoft.com/office/drawing/2014/main" id="{FC9637DB-6FA8-A546-BDFE-70513CCC6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261" y="1284945"/>
            <a:ext cx="6726445" cy="4288109"/>
          </a:xfrm>
          <a:prstGeom prst="rect">
            <a:avLst/>
          </a:prstGeom>
        </p:spPr>
      </p:pic>
    </p:spTree>
    <p:extLst>
      <p:ext uri="{BB962C8B-B14F-4D97-AF65-F5344CB8AC3E}">
        <p14:creationId xmlns:p14="http://schemas.microsoft.com/office/powerpoint/2010/main" val="28064257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hlinkClick r:id="rId3"/>
              </a:rPr>
              <a:t>Deep Learning Inference in Facebook Data Centers: Characterization, Performance Optimizations and Hardware Implications</a:t>
            </a:r>
            <a:endParaRPr lang="en-US" sz="1200" dirty="0"/>
          </a:p>
          <a:p>
            <a:pPr marL="404813" indent="-395288">
              <a:buFont typeface="+mj-lt"/>
              <a:buAutoNum type="arabicPeriod"/>
            </a:pPr>
            <a:r>
              <a:rPr lang="en-US" sz="1200" dirty="0">
                <a:hlinkClick r:id="rId4"/>
              </a:rPr>
              <a:t>Clipper: A Low-Latency Online Prediction Serving System</a:t>
            </a:r>
            <a:endParaRPr lang="en-US" sz="1200" dirty="0"/>
          </a:p>
          <a:p>
            <a:pPr marL="404813" indent="-395288">
              <a:buFont typeface="+mj-lt"/>
              <a:buAutoNum type="arabicPeriod"/>
            </a:pPr>
            <a:r>
              <a:rPr lang="en-US" sz="1200" dirty="0">
                <a:hlinkClick r:id="rId5"/>
              </a:rPr>
              <a:t>TFX: A TensorFlow-Based Production-Scale Machine Learning Platform</a:t>
            </a:r>
            <a:endParaRPr lang="en-US" sz="1200" dirty="0"/>
          </a:p>
          <a:p>
            <a:pPr marL="404813" indent="-395288">
              <a:buFont typeface="+mj-lt"/>
              <a:buAutoNum type="arabicPeriod"/>
            </a:pPr>
            <a:r>
              <a:rPr lang="en-US" sz="1200" dirty="0">
                <a:hlinkClick r:id="rId6"/>
              </a:rPr>
              <a:t>TensorFlow-Serving: Flexible, High-Performance ML Serving</a:t>
            </a:r>
            <a:endParaRPr lang="en-US" sz="1200" dirty="0"/>
          </a:p>
          <a:p>
            <a:pPr marL="404813" indent="-395288">
              <a:buFont typeface="+mj-lt"/>
              <a:buAutoNum type="arabicPeriod"/>
            </a:pPr>
            <a:r>
              <a:rPr lang="en-US" sz="1200" dirty="0">
                <a:hlinkClick r:id="rId7"/>
              </a:rPr>
              <a:t>Optimal Aggregation Policy for Reducing Tail Latency of Web Search</a:t>
            </a:r>
            <a:endParaRPr lang="en-US" sz="1200" dirty="0"/>
          </a:p>
          <a:p>
            <a:pPr marL="404813" indent="-395288">
              <a:buFont typeface="+mj-lt"/>
              <a:buAutoNum type="arabicPeriod"/>
            </a:pPr>
            <a:r>
              <a:rPr lang="en-US" sz="1200" dirty="0">
                <a:hlinkClick r:id="rId8"/>
              </a:rPr>
              <a:t>A Survey of Model Compression and Acceleration for Deep Neural Networks</a:t>
            </a:r>
            <a:endParaRPr lang="en-US" sz="1200" dirty="0"/>
          </a:p>
          <a:p>
            <a:pPr marL="404813" indent="-395288">
              <a:buFont typeface="+mj-lt"/>
              <a:buAutoNum type="arabicPeriod"/>
            </a:pPr>
            <a:r>
              <a:rPr lang="en-US" altLang="zh-CN" sz="1200" dirty="0">
                <a:hlinkClick r:id="rId9"/>
              </a:rPr>
              <a:t>CSE 599W: System for ML - </a:t>
            </a:r>
            <a:r>
              <a:rPr lang="en-US" sz="1200" dirty="0">
                <a:hlinkClick r:id="rId9"/>
              </a:rPr>
              <a:t>Model Serving</a:t>
            </a:r>
            <a:endParaRPr lang="en-US" sz="1200" dirty="0"/>
          </a:p>
          <a:p>
            <a:pPr marL="404813" indent="-395288">
              <a:buFont typeface="+mj-lt"/>
              <a:buAutoNum type="arabicPeriod"/>
            </a:pPr>
            <a:r>
              <a:rPr lang="en-US" sz="1200" dirty="0">
                <a:hlinkClick r:id="rId10"/>
              </a:rPr>
              <a:t>https://developer.nvidia.com/deep-learning-performance-training-inference</a:t>
            </a:r>
            <a:r>
              <a:rPr lang="en-US" sz="1200" dirty="0"/>
              <a:t> </a:t>
            </a:r>
          </a:p>
          <a:p>
            <a:pPr marL="404813" indent="-395288">
              <a:buFont typeface="+mj-lt"/>
              <a:buAutoNum type="arabicPeriod"/>
            </a:pPr>
            <a:r>
              <a:rPr lang="en-US" sz="1200" dirty="0">
                <a:hlinkClick r:id="rId11"/>
              </a:rPr>
              <a:t>DEEP COMPRESSION:   COMPRESSING DEEP NEURAL NETWORKS WITH PRUNING, TRAINED QUANTIZATION AND HUFFMAN CODING</a:t>
            </a:r>
            <a:endParaRPr lang="en-US" sz="1200" dirty="0"/>
          </a:p>
          <a:p>
            <a:pPr marL="404813" indent="-395288">
              <a:buFont typeface="+mj-lt"/>
              <a:buAutoNum type="arabicPeriod"/>
            </a:pPr>
            <a:r>
              <a:rPr lang="en-US" sz="1200" dirty="0">
                <a:hlinkClick r:id="rId12"/>
              </a:rPr>
              <a:t>Learning both Weights and Connections for Efficient Neural Networks</a:t>
            </a:r>
            <a:endParaRPr lang="en-US" sz="1200" dirty="0"/>
          </a:p>
          <a:p>
            <a:pPr marL="404813" indent="-395288">
              <a:buFont typeface="+mj-lt"/>
              <a:buAutoNum type="arabicPeriod"/>
            </a:pPr>
            <a:r>
              <a:rPr lang="en-US" sz="1200" dirty="0">
                <a:hlinkClick r:id="rId13"/>
              </a:rPr>
              <a:t>DEEP LEARNING DEPLOYMENT WITH NVIDIA TENSORRT</a:t>
            </a:r>
          </a:p>
          <a:p>
            <a:pPr marL="404813" indent="-395288">
              <a:buFont typeface="+mj-lt"/>
              <a:buAutoNum type="arabicPeriod"/>
            </a:pPr>
            <a:r>
              <a:rPr lang="en-US" sz="1200" dirty="0">
                <a:hlinkClick r:id="rId14"/>
              </a:rPr>
              <a:t> Halide: A Language and Compiler for Optimizing </a:t>
            </a:r>
            <a:r>
              <a:rPr lang="en-US" sz="1200" dirty="0" err="1">
                <a:hlinkClick r:id="rId14"/>
              </a:rPr>
              <a:t>Parallelism,Locality</a:t>
            </a:r>
            <a:r>
              <a:rPr lang="en-US" sz="1200" dirty="0">
                <a:hlinkClick r:id="rId14"/>
              </a:rPr>
              <a:t>, and </a:t>
            </a:r>
            <a:r>
              <a:rPr lang="en-US" sz="1200" dirty="0" err="1">
                <a:hlinkClick r:id="rId14"/>
              </a:rPr>
              <a:t>Recomputation</a:t>
            </a:r>
            <a:r>
              <a:rPr lang="en-US" sz="1200" dirty="0">
                <a:hlinkClick r:id="rId14"/>
              </a:rPr>
              <a:t> in Image Processing Pipelines</a:t>
            </a:r>
            <a:endParaRPr lang="en-US" sz="1200" dirty="0"/>
          </a:p>
          <a:p>
            <a:pPr marL="404813" indent="-395288">
              <a:buFont typeface="+mj-lt"/>
              <a:buAutoNum type="arabicPeriod"/>
            </a:pPr>
            <a:r>
              <a:rPr lang="en-US" sz="1200" dirty="0">
                <a:hlinkClick r:id="rId15"/>
              </a:rPr>
              <a:t>TVM: An Automated End-to-End Optimizing Compiler for Deep Learning</a:t>
            </a:r>
            <a:endParaRPr lang="en-US" sz="1200" dirty="0"/>
          </a:p>
          <a:p>
            <a:pPr marL="404813" indent="-395288">
              <a:buFont typeface="+mj-lt"/>
              <a:buAutoNum type="arabicPeriod"/>
            </a:pPr>
            <a:r>
              <a:rPr lang="en-US" sz="1200" dirty="0">
                <a:hlinkClick r:id="rId16"/>
              </a:rPr>
              <a:t>8-bit Inference with TensorRT</a:t>
            </a:r>
            <a:endParaRPr lang="en-US" sz="1200" dirty="0"/>
          </a:p>
          <a:p>
            <a:pPr marL="404813" indent="-395288">
              <a:buFont typeface="+mj-lt"/>
              <a:buAutoNum type="arabicPeriod"/>
            </a:pPr>
            <a:r>
              <a:rPr lang="en-US" sz="1200" dirty="0">
                <a:hlinkClick r:id="rId17"/>
              </a:rPr>
              <a:t>https://github.com/microsoft/AI-System</a:t>
            </a:r>
            <a:endParaRPr lang="en-US" sz="1200" dirty="0"/>
          </a:p>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推理系统与推理引擎</a:t>
            </a: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4A676-E59B-6A4D-B5A3-C98DB4378AF0}"/>
              </a:ext>
            </a:extLst>
          </p:cNvPr>
          <p:cNvSpPr>
            <a:spLocks noGrp="1"/>
          </p:cNvSpPr>
          <p:nvPr>
            <p:ph type="title"/>
          </p:nvPr>
        </p:nvSpPr>
        <p:spPr/>
        <p:txBody>
          <a:bodyPr/>
          <a:lstStyle/>
          <a:p>
            <a:r>
              <a:rPr kumimoji="1" lang="zh-CN" altLang="en-US" dirty="0"/>
              <a:t>推理系统 </a:t>
            </a:r>
            <a:r>
              <a:rPr kumimoji="1" lang="en-US" altLang="zh-CN" dirty="0"/>
              <a:t>vs</a:t>
            </a:r>
            <a:r>
              <a:rPr kumimoji="1" lang="zh-CN" altLang="en-US" dirty="0"/>
              <a:t> 推理引擎</a:t>
            </a:r>
          </a:p>
        </p:txBody>
      </p:sp>
      <p:pic>
        <p:nvPicPr>
          <p:cNvPr id="6" name="内容占位符 5">
            <a:extLst>
              <a:ext uri="{FF2B5EF4-FFF2-40B4-BE49-F238E27FC236}">
                <a16:creationId xmlns:a16="http://schemas.microsoft.com/office/drawing/2014/main" id="{FABFFB64-A954-6F44-BCC0-6DE8B2367EE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105372" y="2702308"/>
            <a:ext cx="5644185" cy="2735566"/>
          </a:xfrm>
        </p:spPr>
      </p:pic>
      <p:pic>
        <p:nvPicPr>
          <p:cNvPr id="4" name="图片 3">
            <a:extLst>
              <a:ext uri="{FF2B5EF4-FFF2-40B4-BE49-F238E27FC236}">
                <a16:creationId xmlns:a16="http://schemas.microsoft.com/office/drawing/2014/main" id="{4F7E33A8-086D-2F42-BBC9-045E24B72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23" y="1412776"/>
            <a:ext cx="6624922" cy="4365059"/>
          </a:xfrm>
          <a:prstGeom prst="rect">
            <a:avLst/>
          </a:prstGeom>
        </p:spPr>
      </p:pic>
    </p:spTree>
    <p:extLst>
      <p:ext uri="{BB962C8B-B14F-4D97-AF65-F5344CB8AC3E}">
        <p14:creationId xmlns:p14="http://schemas.microsoft.com/office/powerpoint/2010/main" val="35434560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D2BBD5F-B4F5-DB44-8CCB-43F42709BBA3}"/>
              </a:ext>
            </a:extLst>
          </p:cNvPr>
          <p:cNvSpPr>
            <a:spLocks noGrp="1"/>
          </p:cNvSpPr>
          <p:nvPr>
            <p:ph type="title"/>
          </p:nvPr>
        </p:nvSpPr>
        <p:spPr/>
        <p:txBody>
          <a:bodyPr/>
          <a:lstStyle/>
          <a:p>
            <a:r>
              <a:rPr lang="zh-CN" altLang="en-US" dirty="0"/>
              <a:t>推理系统</a:t>
            </a:r>
          </a:p>
        </p:txBody>
      </p:sp>
      <p:sp>
        <p:nvSpPr>
          <p:cNvPr id="6" name="内容占位符 5">
            <a:extLst>
              <a:ext uri="{FF2B5EF4-FFF2-40B4-BE49-F238E27FC236}">
                <a16:creationId xmlns:a16="http://schemas.microsoft.com/office/drawing/2014/main" id="{0990F784-EE4B-CA4D-B039-8B60A52ED6FC}"/>
              </a:ext>
            </a:extLst>
          </p:cNvPr>
          <p:cNvSpPr>
            <a:spLocks noGrp="1"/>
          </p:cNvSpPr>
          <p:nvPr>
            <p:ph sz="half" idx="1"/>
          </p:nvPr>
        </p:nvSpPr>
        <p:spPr/>
        <p:txBody>
          <a:bodyPr/>
          <a:lstStyle/>
          <a:p>
            <a:pPr>
              <a:lnSpc>
                <a:spcPct val="150000"/>
              </a:lnSpc>
            </a:pPr>
            <a:r>
              <a:rPr lang="zh-CN" altLang="en-US" dirty="0"/>
              <a:t>推理系统中，以数据中心的服务端推理系统为主，兼顾边缘侧移动端推理的场景，但是这些策略本身大部分是数据中心与边缘侧都适用。</a:t>
            </a:r>
          </a:p>
        </p:txBody>
      </p:sp>
    </p:spTree>
    <p:extLst>
      <p:ext uri="{BB962C8B-B14F-4D97-AF65-F5344CB8AC3E}">
        <p14:creationId xmlns:p14="http://schemas.microsoft.com/office/powerpoint/2010/main" val="36573143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CDE-0542-44CA-BDC9-B648752CF346}"/>
              </a:ext>
            </a:extLst>
          </p:cNvPr>
          <p:cNvSpPr>
            <a:spLocks noGrp="1"/>
          </p:cNvSpPr>
          <p:nvPr>
            <p:ph type="title"/>
          </p:nvPr>
        </p:nvSpPr>
        <p:spPr/>
        <p:txBody>
          <a:bodyPr/>
          <a:lstStyle/>
          <a:p>
            <a:r>
              <a:rPr lang="zh-CN" altLang="en-US" dirty="0"/>
              <a:t>典型深度学习推理应用</a:t>
            </a:r>
            <a:endParaRPr lang="en-US" dirty="0"/>
          </a:p>
        </p:txBody>
      </p:sp>
      <p:sp>
        <p:nvSpPr>
          <p:cNvPr id="9" name="Text Placeholder 2">
            <a:extLst>
              <a:ext uri="{FF2B5EF4-FFF2-40B4-BE49-F238E27FC236}">
                <a16:creationId xmlns:a16="http://schemas.microsoft.com/office/drawing/2014/main" id="{B9D259F2-D76E-458A-8090-19FDCA27D1D3}"/>
              </a:ext>
            </a:extLst>
          </p:cNvPr>
          <p:cNvSpPr>
            <a:spLocks noGrp="1"/>
          </p:cNvSpPr>
          <p:nvPr>
            <p:ph sz="half" idx="1"/>
          </p:nvPr>
        </p:nvSpPr>
        <p:spPr/>
        <p:txBody>
          <a:bodyPr/>
          <a:lstStyle/>
          <a:p>
            <a:pPr algn="ctr"/>
            <a:r>
              <a:rPr lang="zh-CN" altLang="en-US" dirty="0"/>
              <a:t>对话机器人</a:t>
            </a:r>
            <a:endParaRPr lang="en-US" altLang="zh-CN" dirty="0"/>
          </a:p>
          <a:p>
            <a:pPr algn="ctr"/>
            <a:r>
              <a:rPr lang="en-US" sz="2000" dirty="0"/>
              <a:t>(e.g., Microsoft Xiao Ice, etc.)</a:t>
            </a:r>
          </a:p>
        </p:txBody>
      </p:sp>
      <p:pic>
        <p:nvPicPr>
          <p:cNvPr id="8" name="Picture 7">
            <a:extLst>
              <a:ext uri="{FF2B5EF4-FFF2-40B4-BE49-F238E27FC236}">
                <a16:creationId xmlns:a16="http://schemas.microsoft.com/office/drawing/2014/main" id="{9556C280-6434-42C5-847C-C46E6E942FEB}"/>
              </a:ext>
            </a:extLst>
          </p:cNvPr>
          <p:cNvPicPr>
            <a:picLocks noChangeAspect="1"/>
          </p:cNvPicPr>
          <p:nvPr/>
        </p:nvPicPr>
        <p:blipFill>
          <a:blip r:embed="rId2"/>
          <a:stretch>
            <a:fillRect/>
          </a:stretch>
        </p:blipFill>
        <p:spPr>
          <a:xfrm>
            <a:off x="1335324" y="2133599"/>
            <a:ext cx="2177513" cy="3066664"/>
          </a:xfrm>
          <a:prstGeom prst="rect">
            <a:avLst/>
          </a:prstGeom>
        </p:spPr>
      </p:pic>
      <p:sp>
        <p:nvSpPr>
          <p:cNvPr id="11" name="Text Placeholder 2">
            <a:extLst>
              <a:ext uri="{FF2B5EF4-FFF2-40B4-BE49-F238E27FC236}">
                <a16:creationId xmlns:a16="http://schemas.microsoft.com/office/drawing/2014/main" id="{1CA754EC-3A59-4F3E-A09D-AAC6354D57D0}"/>
              </a:ext>
            </a:extLst>
          </p:cNvPr>
          <p:cNvSpPr txBox="1">
            <a:spLocks/>
          </p:cNvSpPr>
          <p:nvPr/>
        </p:nvSpPr>
        <p:spPr>
          <a:xfrm>
            <a:off x="4920610" y="5389133"/>
            <a:ext cx="2329294"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dirty="0"/>
              <a:t>新闻推荐系统</a:t>
            </a:r>
            <a:endParaRPr lang="en-US" altLang="zh-CN" dirty="0"/>
          </a:p>
          <a:p>
            <a:pPr algn="ctr"/>
            <a:r>
              <a:rPr lang="en-US" sz="2000" dirty="0"/>
              <a:t>(e.g., Bing News, etc.)</a:t>
            </a:r>
          </a:p>
        </p:txBody>
      </p:sp>
      <p:sp>
        <p:nvSpPr>
          <p:cNvPr id="13" name="Text Placeholder 2">
            <a:extLst>
              <a:ext uri="{FF2B5EF4-FFF2-40B4-BE49-F238E27FC236}">
                <a16:creationId xmlns:a16="http://schemas.microsoft.com/office/drawing/2014/main" id="{9253FF5F-4BAA-49DF-8152-79DE3BDF392C}"/>
              </a:ext>
            </a:extLst>
          </p:cNvPr>
          <p:cNvSpPr txBox="1">
            <a:spLocks/>
          </p:cNvSpPr>
          <p:nvPr/>
        </p:nvSpPr>
        <p:spPr>
          <a:xfrm>
            <a:off x="7501373" y="5389133"/>
            <a:ext cx="4750364"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dirty="0"/>
              <a:t>物体检测</a:t>
            </a:r>
            <a:endParaRPr lang="en-US" altLang="zh-CN" dirty="0"/>
          </a:p>
          <a:p>
            <a:pPr algn="ctr"/>
            <a:r>
              <a:rPr lang="en-US" sz="2000" dirty="0"/>
              <a:t>(e.g., Azure Cognitive Services, etc.)</a:t>
            </a:r>
          </a:p>
        </p:txBody>
      </p:sp>
      <p:pic>
        <p:nvPicPr>
          <p:cNvPr id="14" name="Picture 13">
            <a:extLst>
              <a:ext uri="{FF2B5EF4-FFF2-40B4-BE49-F238E27FC236}">
                <a16:creationId xmlns:a16="http://schemas.microsoft.com/office/drawing/2014/main" id="{A421FFD6-3F4E-4304-B033-4980F627BDBE}"/>
              </a:ext>
            </a:extLst>
          </p:cNvPr>
          <p:cNvPicPr>
            <a:picLocks noChangeAspect="1"/>
          </p:cNvPicPr>
          <p:nvPr/>
        </p:nvPicPr>
        <p:blipFill>
          <a:blip r:embed="rId3"/>
          <a:stretch>
            <a:fillRect/>
          </a:stretch>
        </p:blipFill>
        <p:spPr>
          <a:xfrm>
            <a:off x="5120881" y="2133599"/>
            <a:ext cx="1648888" cy="2938743"/>
          </a:xfrm>
          <a:prstGeom prst="rect">
            <a:avLst/>
          </a:prstGeom>
        </p:spPr>
      </p:pic>
      <p:pic>
        <p:nvPicPr>
          <p:cNvPr id="7" name="Picture 6">
            <a:extLst>
              <a:ext uri="{FF2B5EF4-FFF2-40B4-BE49-F238E27FC236}">
                <a16:creationId xmlns:a16="http://schemas.microsoft.com/office/drawing/2014/main" id="{C01DAD62-28E7-49BD-9D0F-52B0AE78219F}"/>
              </a:ext>
            </a:extLst>
          </p:cNvPr>
          <p:cNvPicPr>
            <a:picLocks noChangeAspect="1"/>
          </p:cNvPicPr>
          <p:nvPr/>
        </p:nvPicPr>
        <p:blipFill>
          <a:blip r:embed="rId4"/>
          <a:stretch>
            <a:fillRect/>
          </a:stretch>
        </p:blipFill>
        <p:spPr>
          <a:xfrm>
            <a:off x="9016847" y="2027292"/>
            <a:ext cx="1844593" cy="3279278"/>
          </a:xfrm>
          <a:prstGeom prst="rect">
            <a:avLst/>
          </a:prstGeom>
        </p:spPr>
      </p:pic>
    </p:spTree>
    <p:extLst>
      <p:ext uri="{BB962C8B-B14F-4D97-AF65-F5344CB8AC3E}">
        <p14:creationId xmlns:p14="http://schemas.microsoft.com/office/powerpoint/2010/main" val="9149715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8EC088E-3A46-104A-9258-1B761B7128B3}"/>
              </a:ext>
            </a:extLst>
          </p:cNvPr>
          <p:cNvSpPr>
            <a:spLocks noGrp="1"/>
          </p:cNvSpPr>
          <p:nvPr>
            <p:ph type="title"/>
          </p:nvPr>
        </p:nvSpPr>
        <p:spPr/>
        <p:txBody>
          <a:bodyPr/>
          <a:lstStyle/>
          <a:p>
            <a:r>
              <a:rPr lang="zh-CN" altLang="en-US" dirty="0"/>
              <a:t>典型深度学习推理应用</a:t>
            </a:r>
          </a:p>
        </p:txBody>
      </p:sp>
      <p:sp>
        <p:nvSpPr>
          <p:cNvPr id="6" name="内容占位符 5">
            <a:extLst>
              <a:ext uri="{FF2B5EF4-FFF2-40B4-BE49-F238E27FC236}">
                <a16:creationId xmlns:a16="http://schemas.microsoft.com/office/drawing/2014/main" id="{874EB1A0-1652-8A43-BC4C-03A78C2C3921}"/>
              </a:ext>
            </a:extLst>
          </p:cNvPr>
          <p:cNvSpPr>
            <a:spLocks noGrp="1"/>
          </p:cNvSpPr>
          <p:nvPr>
            <p:ph sz="half" idx="1"/>
          </p:nvPr>
        </p:nvSpPr>
        <p:spPr/>
        <p:txBody>
          <a:bodyPr/>
          <a:lstStyle/>
          <a:p>
            <a:pPr marL="0" indent="0">
              <a:lnSpc>
                <a:spcPct val="150000"/>
              </a:lnSpc>
              <a:buNone/>
            </a:pPr>
            <a:r>
              <a:rPr lang="zh-CN" altLang="en-US" dirty="0"/>
              <a:t>在这个过程中，推理系统需要考虑和提供以下的功能：</a:t>
            </a:r>
          </a:p>
          <a:p>
            <a:pPr>
              <a:lnSpc>
                <a:spcPct val="150000"/>
              </a:lnSpc>
            </a:pPr>
            <a:r>
              <a:rPr lang="zh-CN" altLang="en-US" dirty="0"/>
              <a:t>提供可以被用户调用的接口</a:t>
            </a:r>
          </a:p>
          <a:p>
            <a:pPr>
              <a:lnSpc>
                <a:spcPct val="150000"/>
              </a:lnSpc>
            </a:pPr>
            <a:r>
              <a:rPr lang="zh-CN" altLang="en-US" dirty="0"/>
              <a:t>能够完成一定的数据处理将输入数据转为向量</a:t>
            </a:r>
          </a:p>
          <a:p>
            <a:pPr>
              <a:lnSpc>
                <a:spcPct val="150000"/>
              </a:lnSpc>
            </a:pPr>
            <a:r>
              <a:rPr lang="zh-CN" altLang="en-US" dirty="0"/>
              <a:t>能够在指定低延迟要求下返回用户响应</a:t>
            </a:r>
          </a:p>
          <a:p>
            <a:pPr>
              <a:lnSpc>
                <a:spcPct val="150000"/>
              </a:lnSpc>
            </a:pPr>
            <a:r>
              <a:rPr lang="zh-CN" altLang="en-US" dirty="0"/>
              <a:t>能够利用多样的加速器进行一定的加速</a:t>
            </a:r>
          </a:p>
          <a:p>
            <a:pPr>
              <a:lnSpc>
                <a:spcPct val="150000"/>
              </a:lnSpc>
            </a:pPr>
            <a:r>
              <a:rPr lang="zh-CN" altLang="en-US" dirty="0"/>
              <a:t>能够随着用户的增长保持高吞吐的服务响应和动态进行扩容</a:t>
            </a:r>
          </a:p>
          <a:p>
            <a:pPr>
              <a:lnSpc>
                <a:spcPct val="150000"/>
              </a:lnSpc>
            </a:pPr>
            <a:r>
              <a:rPr lang="zh-CN" altLang="en-US" dirty="0"/>
              <a:t>能够可靠的提供服务，应对软硬件的失效</a:t>
            </a:r>
          </a:p>
          <a:p>
            <a:pPr>
              <a:lnSpc>
                <a:spcPct val="150000"/>
              </a:lnSpc>
            </a:pPr>
            <a:r>
              <a:rPr lang="zh-CN" altLang="en-US" dirty="0"/>
              <a:t>能够支持算法工程师不断更新迭代模型，应对不断变化的新框架</a:t>
            </a:r>
          </a:p>
        </p:txBody>
      </p:sp>
      <p:pic>
        <p:nvPicPr>
          <p:cNvPr id="7" name="Picture 7">
            <a:extLst>
              <a:ext uri="{FF2B5EF4-FFF2-40B4-BE49-F238E27FC236}">
                <a16:creationId xmlns:a16="http://schemas.microsoft.com/office/drawing/2014/main" id="{C3914EAB-8FE4-1441-B628-88DFB8A35EDD}"/>
              </a:ext>
            </a:extLst>
          </p:cNvPr>
          <p:cNvPicPr>
            <a:picLocks noChangeAspect="1"/>
          </p:cNvPicPr>
          <p:nvPr/>
        </p:nvPicPr>
        <p:blipFill>
          <a:blip r:embed="rId2"/>
          <a:stretch>
            <a:fillRect/>
          </a:stretch>
        </p:blipFill>
        <p:spPr>
          <a:xfrm>
            <a:off x="8762677" y="1772816"/>
            <a:ext cx="2177513" cy="3066664"/>
          </a:xfrm>
          <a:prstGeom prst="rect">
            <a:avLst/>
          </a:prstGeom>
        </p:spPr>
      </p:pic>
    </p:spTree>
    <p:extLst>
      <p:ext uri="{BB962C8B-B14F-4D97-AF65-F5344CB8AC3E}">
        <p14:creationId xmlns:p14="http://schemas.microsoft.com/office/powerpoint/2010/main" val="42912153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5175-C69A-4C5A-B4CA-333937C6CBA8}"/>
              </a:ext>
            </a:extLst>
          </p:cNvPr>
          <p:cNvSpPr>
            <a:spLocks noGrp="1"/>
          </p:cNvSpPr>
          <p:nvPr>
            <p:ph type="title"/>
          </p:nvPr>
        </p:nvSpPr>
        <p:spPr/>
        <p:txBody>
          <a:bodyPr/>
          <a:lstStyle/>
          <a:p>
            <a:r>
              <a:rPr lang="zh-CN" altLang="en-US" dirty="0"/>
              <a:t>深度学习模型的生命周期</a:t>
            </a:r>
            <a:endParaRPr lang="en-US" dirty="0"/>
          </a:p>
        </p:txBody>
      </p:sp>
      <p:pic>
        <p:nvPicPr>
          <p:cNvPr id="5" name="图片 4">
            <a:extLst>
              <a:ext uri="{FF2B5EF4-FFF2-40B4-BE49-F238E27FC236}">
                <a16:creationId xmlns:a16="http://schemas.microsoft.com/office/drawing/2014/main" id="{43F484E2-902D-D944-9A3D-50812AA53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181" y="1484784"/>
            <a:ext cx="10058400" cy="4368800"/>
          </a:xfrm>
          <a:prstGeom prst="rect">
            <a:avLst/>
          </a:prstGeom>
        </p:spPr>
      </p:pic>
    </p:spTree>
    <p:extLst>
      <p:ext uri="{BB962C8B-B14F-4D97-AF65-F5344CB8AC3E}">
        <p14:creationId xmlns:p14="http://schemas.microsoft.com/office/powerpoint/2010/main" val="12216466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0233E5A-0422-FB49-9ABB-D1C069090FC2}"/>
              </a:ext>
            </a:extLst>
          </p:cNvPr>
          <p:cNvSpPr>
            <a:spLocks noGrp="1"/>
          </p:cNvSpPr>
          <p:nvPr>
            <p:ph type="title"/>
          </p:nvPr>
        </p:nvSpPr>
        <p:spPr/>
        <p:txBody>
          <a:bodyPr/>
          <a:lstStyle/>
          <a:p>
            <a:r>
              <a:rPr lang="zh-CN" altLang="en-US" dirty="0"/>
              <a:t>深度学习模型的生命周期</a:t>
            </a:r>
          </a:p>
        </p:txBody>
      </p:sp>
      <p:sp>
        <p:nvSpPr>
          <p:cNvPr id="6" name="内容占位符 5">
            <a:extLst>
              <a:ext uri="{FF2B5EF4-FFF2-40B4-BE49-F238E27FC236}">
                <a16:creationId xmlns:a16="http://schemas.microsoft.com/office/drawing/2014/main" id="{D0D6B6B4-CBDE-7443-A586-B1186FED7CDB}"/>
              </a:ext>
            </a:extLst>
          </p:cNvPr>
          <p:cNvSpPr>
            <a:spLocks noGrp="1"/>
          </p:cNvSpPr>
          <p:nvPr>
            <p:ph sz="half" idx="1"/>
          </p:nvPr>
        </p:nvSpPr>
        <p:spPr/>
        <p:txBody>
          <a:bodyPr/>
          <a:lstStyle/>
          <a:p>
            <a:pPr>
              <a:lnSpc>
                <a:spcPct val="150000"/>
              </a:lnSpc>
            </a:pPr>
            <a:r>
              <a:rPr lang="zh-CN" altLang="en-US" b="1" dirty="0"/>
              <a:t>训练任务：</a:t>
            </a:r>
            <a:r>
              <a:rPr lang="zh-CN" altLang="en-US" dirty="0"/>
              <a:t>数据中心中更像是传统的批处理任务，需要执行数小时，数天才能完成，其一般配置较大的批尺寸追求较大的吞吐，将模型训练达到指定的准确度或错误率。</a:t>
            </a:r>
            <a:endParaRPr lang="en-US" altLang="zh-CN" dirty="0"/>
          </a:p>
          <a:p>
            <a:pPr>
              <a:lnSpc>
                <a:spcPct val="150000"/>
              </a:lnSpc>
            </a:pPr>
            <a:r>
              <a:rPr lang="zh-CN" altLang="en-US" b="1" dirty="0"/>
              <a:t>推理任务：</a:t>
            </a:r>
            <a:r>
              <a:rPr lang="zh-CN" altLang="en-US" dirty="0"/>
              <a:t>执行 </a:t>
            </a:r>
            <a:r>
              <a:rPr lang="en-US" altLang="zh-CN" dirty="0"/>
              <a:t>7 X</a:t>
            </a:r>
            <a:r>
              <a:rPr lang="zh-CN" altLang="en-US" dirty="0"/>
              <a:t> </a:t>
            </a:r>
            <a:r>
              <a:rPr lang="en-US" altLang="zh-CN" dirty="0"/>
              <a:t>24 </a:t>
            </a:r>
            <a:r>
              <a:rPr lang="zh-CN" altLang="en-US" dirty="0"/>
              <a:t>的服务，其常常受到响应延迟的约束，配置的批尺寸更小，模型已经稳定一般不再被训练。</a:t>
            </a:r>
          </a:p>
          <a:p>
            <a:endParaRPr lang="zh-CN" altLang="en-US" dirty="0"/>
          </a:p>
        </p:txBody>
      </p:sp>
    </p:spTree>
    <p:extLst>
      <p:ext uri="{BB962C8B-B14F-4D97-AF65-F5344CB8AC3E}">
        <p14:creationId xmlns:p14="http://schemas.microsoft.com/office/powerpoint/2010/main" val="6339879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30798</TotalTime>
  <Words>2011</Words>
  <Application>Microsoft Macintosh PowerPoint</Application>
  <PresentationFormat>自定义</PresentationFormat>
  <Paragraphs>254</Paragraphs>
  <Slides>26</Slides>
  <Notes>11</Notes>
  <HiddenSlides>0</HiddenSlides>
  <MMClips>0</MMClips>
  <ScaleCrop>false</ScaleCrop>
  <HeadingPairs>
    <vt:vector size="6" baseType="variant">
      <vt:variant>
        <vt:lpstr>已用的字体</vt:lpstr>
      </vt:variant>
      <vt:variant>
        <vt:i4>18</vt:i4>
      </vt:variant>
      <vt:variant>
        <vt:lpstr>主题</vt:lpstr>
      </vt:variant>
      <vt:variant>
        <vt:i4>6</vt:i4>
      </vt:variant>
      <vt:variant>
        <vt:lpstr>幻灯片标题</vt:lpstr>
      </vt:variant>
      <vt:variant>
        <vt:i4>26</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Segoe UI Semilight</vt:lpstr>
      <vt:lpstr>Arial</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推理系统 vs 推理引擎</vt:lpstr>
      <vt:lpstr>推理系统</vt:lpstr>
      <vt:lpstr>典型深度学习推理应用</vt:lpstr>
      <vt:lpstr>典型深度学习推理应用</vt:lpstr>
      <vt:lpstr>深度学习模型的生命周期</vt:lpstr>
      <vt:lpstr>深度学习模型的生命周期</vt:lpstr>
      <vt:lpstr>推理相比训练的新特点与挑战</vt:lpstr>
      <vt:lpstr>模型部署与推理实例</vt:lpstr>
      <vt:lpstr>PowerPoint 演示文稿</vt:lpstr>
      <vt:lpstr>小结与讨论</vt:lpstr>
      <vt:lpstr>推理系统 优化目标与约束</vt:lpstr>
      <vt:lpstr>在线推荐系统的服务需求</vt:lpstr>
      <vt:lpstr>设计推理系统的优化目标 </vt:lpstr>
      <vt:lpstr>推理系统的约束</vt:lpstr>
      <vt:lpstr>推理系统部署灵活性需求</vt:lpstr>
      <vt:lpstr>Flexibility 灵活性</vt:lpstr>
      <vt:lpstr>Latency 延迟</vt:lpstr>
      <vt:lpstr>Throughputs 吞吐量</vt:lpstr>
      <vt:lpstr>Efficiency 效率</vt:lpstr>
      <vt:lpstr>Scalability 扩展性</vt:lpstr>
      <vt:lpstr>Scalability 扩展性</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4819</cp:revision>
  <dcterms:created xsi:type="dcterms:W3CDTF">2015-01-14T10:38:57Z</dcterms:created>
  <dcterms:modified xsi:type="dcterms:W3CDTF">2022-12-03T08:19:50Z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